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4" autoAdjust="0"/>
    <p:restoredTop sz="94660"/>
  </p:normalViewPr>
  <p:slideViewPr>
    <p:cSldViewPr snapToGrid="0">
      <p:cViewPr varScale="1">
        <p:scale>
          <a:sx n="58" d="100"/>
          <a:sy n="58" d="100"/>
        </p:scale>
        <p:origin x="12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128FA71-3A18-48C0-980F-4B68F7F63042}" type="datetime1">
              <a:rPr lang="en-US" smtClean="0"/>
              <a:t>2/19/2025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941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166444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247807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64953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658242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F45AC6-C491-4585-A584-9CE2AF7D5500}" type="datetime1">
              <a:rPr lang="en-US" smtClean="0"/>
              <a:t>2/19/2025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23298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7F45AC6-C491-4585-A584-9CE2AF7D5500}" type="datetime1">
              <a:rPr lang="en-US" smtClean="0"/>
              <a:t>2/19/2025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419239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2/19/2025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7142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0EC4B-54ED-4041-B552-9BA760FA3DBA}" type="datetime1">
              <a:rPr lang="en-US" smtClean="0"/>
              <a:t>2/19/2025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0936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2/19/2025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8934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EA198-6CAB-4B8F-B93F-1F9C8C4B6CE7}" type="datetime1">
              <a:rPr lang="en-US" smtClean="0"/>
              <a:t>2/19/2025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496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4456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2/19/2025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009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2/19/2025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0092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578B-D289-4C40-8593-3D356C49DA58}" type="datetime1">
              <a:rPr lang="en-US" smtClean="0"/>
              <a:t>2/19/2025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2014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FAE3-14DB-48A7-A80F-80DDB072CE3D}" type="datetime1">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4367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C5EAEF-6478-4102-8F5D-A5FE9FC97ACB}" type="datetime1">
              <a:rPr lang="en-US" smtClean="0"/>
              <a:t>2/19/2025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2354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F45AC6-C491-4585-A584-9CE2AF7D5500}" type="datetime1">
              <a:rPr lang="en-US" smtClean="0"/>
              <a:t>2/19/2025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350859773"/>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earn.microsoft.com/en-us/windows-server/virtualization/hyper-v/security-overview" TargetMode="External"/><Relationship Id="rId2" Type="http://schemas.openxmlformats.org/officeDocument/2006/relationships/hyperlink" Target="https://nmap.org/" TargetMode="External"/><Relationship Id="rId1" Type="http://schemas.openxmlformats.org/officeDocument/2006/relationships/slideLayout" Target="../slideLayouts/slideLayout2.xml"/><Relationship Id="rId6" Type="http://schemas.openxmlformats.org/officeDocument/2006/relationships/hyperlink" Target="https://www.sans.org/white-papers/byod-policy/" TargetMode="External"/><Relationship Id="rId5" Type="http://schemas.openxmlformats.org/officeDocument/2006/relationships/hyperlink" Target="https://www.wireshark.org/docs/" TargetMode="External"/><Relationship Id="rId4" Type="http://schemas.openxmlformats.org/officeDocument/2006/relationships/hyperlink" Target="https://pages.nist.gov/800-63-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55EC-2359-89A2-33D3-C4BEE1737E50}"/>
              </a:ext>
            </a:extLst>
          </p:cNvPr>
          <p:cNvSpPr>
            <a:spLocks noGrp="1"/>
          </p:cNvSpPr>
          <p:nvPr>
            <p:ph type="ctrTitle"/>
          </p:nvPr>
        </p:nvSpPr>
        <p:spPr>
          <a:xfrm>
            <a:off x="2043113" y="1122363"/>
            <a:ext cx="4527929" cy="4287836"/>
          </a:xfrm>
        </p:spPr>
        <p:txBody>
          <a:bodyPr anchor="ctr">
            <a:normAutofit/>
          </a:bodyPr>
          <a:lstStyle/>
          <a:p>
            <a:pPr algn="r"/>
            <a:r>
              <a:rPr lang="en-US" sz="6000"/>
              <a:t>SEC285 Final Project Deliverable</a:t>
            </a:r>
          </a:p>
        </p:txBody>
      </p:sp>
      <p:sp>
        <p:nvSpPr>
          <p:cNvPr id="3" name="Subtitle 2">
            <a:extLst>
              <a:ext uri="{FF2B5EF4-FFF2-40B4-BE49-F238E27FC236}">
                <a16:creationId xmlns:a16="http://schemas.microsoft.com/office/drawing/2014/main" id="{8F81C636-A6E4-53D8-EFD6-2AD01D8832A7}"/>
              </a:ext>
            </a:extLst>
          </p:cNvPr>
          <p:cNvSpPr>
            <a:spLocks noGrp="1"/>
          </p:cNvSpPr>
          <p:nvPr>
            <p:ph type="subTitle" idx="1"/>
          </p:nvPr>
        </p:nvSpPr>
        <p:spPr>
          <a:xfrm>
            <a:off x="7851631" y="1122363"/>
            <a:ext cx="2816368" cy="4287834"/>
          </a:xfrm>
        </p:spPr>
        <p:txBody>
          <a:bodyPr anchor="ctr">
            <a:normAutofit/>
          </a:bodyPr>
          <a:lstStyle/>
          <a:p>
            <a:r>
              <a:rPr lang="en-US" sz="2400"/>
              <a:t>Creseta Binns</a:t>
            </a:r>
          </a:p>
        </p:txBody>
      </p:sp>
    </p:spTree>
    <p:extLst>
      <p:ext uri="{BB962C8B-B14F-4D97-AF65-F5344CB8AC3E}">
        <p14:creationId xmlns:p14="http://schemas.microsoft.com/office/powerpoint/2010/main" val="24897854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EF86-4341-F905-4E09-1D243A33666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F71B2F-2965-2E7D-755C-50E41E755149}"/>
              </a:ext>
            </a:extLst>
          </p:cNvPr>
          <p:cNvSpPr>
            <a:spLocks noGrp="1"/>
          </p:cNvSpPr>
          <p:nvPr>
            <p:ph idx="1"/>
          </p:nvPr>
        </p:nvSpPr>
        <p:spPr/>
        <p:txBody>
          <a:bodyPr/>
          <a:lstStyle/>
          <a:p>
            <a:r>
              <a:rPr lang="en-US" dirty="0"/>
              <a:t>Tablets, smartphones, and laptops are indispensable tools in modern enterprises. These devices enhance productivity and flexibility, allowing employees to work remotely and stay connected. However, they also introduce risks such as data breaches, malware infections, and unauthorized access to organizational resources.</a:t>
            </a:r>
          </a:p>
          <a:p>
            <a:endParaRPr lang="en-US" dirty="0"/>
          </a:p>
        </p:txBody>
      </p:sp>
    </p:spTree>
    <p:extLst>
      <p:ext uri="{BB962C8B-B14F-4D97-AF65-F5344CB8AC3E}">
        <p14:creationId xmlns:p14="http://schemas.microsoft.com/office/powerpoint/2010/main" val="186761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EEF9-5E10-4430-190C-C5CEDB90D5F5}"/>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99CE28DF-A819-DE77-2CD0-4D455C888E8B}"/>
              </a:ext>
            </a:extLst>
          </p:cNvPr>
          <p:cNvSpPr>
            <a:spLocks noGrp="1"/>
          </p:cNvSpPr>
          <p:nvPr>
            <p:ph idx="1"/>
          </p:nvPr>
        </p:nvSpPr>
        <p:spPr/>
        <p:txBody>
          <a:bodyPr/>
          <a:lstStyle/>
          <a:p>
            <a:r>
              <a:rPr lang="en-US" dirty="0"/>
              <a:t>The main purpose of this BYOD Security Policy is to safeguard the confidentiality, integrity, and availability (CIA) of ABC Corporation's data and computing resources. By identifying and mitigating vulnerabilities introduced by personal devices, the organization aims to minimize potential attack vectors and ensure secure operations.</a:t>
            </a:r>
          </a:p>
          <a:p>
            <a:endParaRPr lang="en-US" dirty="0"/>
          </a:p>
        </p:txBody>
      </p:sp>
    </p:spTree>
    <p:extLst>
      <p:ext uri="{BB962C8B-B14F-4D97-AF65-F5344CB8AC3E}">
        <p14:creationId xmlns:p14="http://schemas.microsoft.com/office/powerpoint/2010/main" val="342839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2B6D-6CB2-7FBF-4D74-965AD29ECA7B}"/>
              </a:ext>
            </a:extLst>
          </p:cNvPr>
          <p:cNvSpPr>
            <a:spLocks noGrp="1"/>
          </p:cNvSpPr>
          <p:nvPr>
            <p:ph type="title"/>
          </p:nvPr>
        </p:nvSpPr>
        <p:spPr/>
        <p:txBody>
          <a:bodyPr/>
          <a:lstStyle/>
          <a:p>
            <a:r>
              <a:rPr lang="en-US" dirty="0"/>
              <a:t>scope</a:t>
            </a:r>
          </a:p>
        </p:txBody>
      </p:sp>
      <p:sp>
        <p:nvSpPr>
          <p:cNvPr id="3" name="Content Placeholder 2">
            <a:extLst>
              <a:ext uri="{FF2B5EF4-FFF2-40B4-BE49-F238E27FC236}">
                <a16:creationId xmlns:a16="http://schemas.microsoft.com/office/drawing/2014/main" id="{65913357-0695-AB48-A051-F00B2FB4A77E}"/>
              </a:ext>
            </a:extLst>
          </p:cNvPr>
          <p:cNvSpPr>
            <a:spLocks noGrp="1"/>
          </p:cNvSpPr>
          <p:nvPr>
            <p:ph idx="1"/>
          </p:nvPr>
        </p:nvSpPr>
        <p:spPr/>
        <p:txBody>
          <a:bodyPr/>
          <a:lstStyle/>
          <a:p>
            <a:r>
              <a:rPr lang="en-US" dirty="0"/>
              <a:t>This policy applies to all employees, contractors, and partners who use personal devices to access ABC Corporation's network or data. Approved devices include smartphones, tablets, and laptops. All devices must be registered, approved, and comply with the security standards outlined in this policy.</a:t>
            </a:r>
          </a:p>
          <a:p>
            <a:endParaRPr lang="en-US" dirty="0"/>
          </a:p>
        </p:txBody>
      </p:sp>
    </p:spTree>
    <p:extLst>
      <p:ext uri="{BB962C8B-B14F-4D97-AF65-F5344CB8AC3E}">
        <p14:creationId xmlns:p14="http://schemas.microsoft.com/office/powerpoint/2010/main" val="400662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666B-D6F2-2B4D-B85C-CAFDBDE8BF37}"/>
              </a:ext>
            </a:extLst>
          </p:cNvPr>
          <p:cNvSpPr>
            <a:spLocks noGrp="1"/>
          </p:cNvSpPr>
          <p:nvPr>
            <p:ph type="title"/>
          </p:nvPr>
        </p:nvSpPr>
        <p:spPr/>
        <p:txBody>
          <a:bodyPr/>
          <a:lstStyle/>
          <a:p>
            <a:r>
              <a:rPr lang="en-US" dirty="0"/>
              <a:t>Policy</a:t>
            </a:r>
          </a:p>
        </p:txBody>
      </p:sp>
      <p:sp>
        <p:nvSpPr>
          <p:cNvPr id="3" name="Content Placeholder 2">
            <a:extLst>
              <a:ext uri="{FF2B5EF4-FFF2-40B4-BE49-F238E27FC236}">
                <a16:creationId xmlns:a16="http://schemas.microsoft.com/office/drawing/2014/main" id="{430989FC-05C5-A253-52B9-AB53BEE98384}"/>
              </a:ext>
            </a:extLst>
          </p:cNvPr>
          <p:cNvSpPr>
            <a:spLocks noGrp="1"/>
          </p:cNvSpPr>
          <p:nvPr>
            <p:ph idx="1"/>
          </p:nvPr>
        </p:nvSpPr>
        <p:spPr/>
        <p:txBody>
          <a:bodyPr>
            <a:normAutofit lnSpcReduction="10000"/>
          </a:bodyPr>
          <a:lstStyle/>
          <a:p>
            <a:r>
              <a:rPr lang="en-US" dirty="0"/>
              <a:t>All BYOD devices must pass a security assessment before being granted access to ABC Corporation's network. Requirements for compliance include:</a:t>
            </a:r>
            <a:br>
              <a:rPr lang="en-US" dirty="0"/>
            </a:br>
            <a:r>
              <a:rPr lang="en-US" dirty="0"/>
              <a:t>- Operating systems with the latest updates and patches.</a:t>
            </a:r>
            <a:br>
              <a:rPr lang="en-US" dirty="0"/>
            </a:br>
            <a:r>
              <a:rPr lang="en-US" dirty="0"/>
              <a:t>- Up-to-date antivirus software.</a:t>
            </a:r>
            <a:br>
              <a:rPr lang="en-US" dirty="0"/>
            </a:br>
            <a:r>
              <a:rPr lang="en-US" dirty="0"/>
              <a:t>- Active and properly configured firewalls.</a:t>
            </a:r>
            <a:br>
              <a:rPr lang="en-US" dirty="0"/>
            </a:br>
            <a:r>
              <a:rPr lang="en-US" dirty="0"/>
              <a:t>Noncompliant devices must undergo remediation before access is permitted. It is the responsibility of the device owner to ensure compliance and address any identified issues promptly.</a:t>
            </a:r>
          </a:p>
          <a:p>
            <a:endParaRPr lang="en-US" dirty="0"/>
          </a:p>
        </p:txBody>
      </p:sp>
    </p:spTree>
    <p:extLst>
      <p:ext uri="{BB962C8B-B14F-4D97-AF65-F5344CB8AC3E}">
        <p14:creationId xmlns:p14="http://schemas.microsoft.com/office/powerpoint/2010/main" val="392631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03AA-DCA0-A383-4E15-6D148E2A0938}"/>
              </a:ext>
            </a:extLst>
          </p:cNvPr>
          <p:cNvSpPr>
            <a:spLocks noGrp="1"/>
          </p:cNvSpPr>
          <p:nvPr>
            <p:ph type="title"/>
          </p:nvPr>
        </p:nvSpPr>
        <p:spPr/>
        <p:txBody>
          <a:bodyPr/>
          <a:lstStyle/>
          <a:p>
            <a:r>
              <a:rPr lang="en-US" dirty="0"/>
              <a:t>Policy compliance</a:t>
            </a:r>
          </a:p>
        </p:txBody>
      </p:sp>
      <p:sp>
        <p:nvSpPr>
          <p:cNvPr id="3" name="Content Placeholder 2">
            <a:extLst>
              <a:ext uri="{FF2B5EF4-FFF2-40B4-BE49-F238E27FC236}">
                <a16:creationId xmlns:a16="http://schemas.microsoft.com/office/drawing/2014/main" id="{A2F969B4-2106-1A10-8670-6DDA7882E239}"/>
              </a:ext>
            </a:extLst>
          </p:cNvPr>
          <p:cNvSpPr>
            <a:spLocks noGrp="1"/>
          </p:cNvSpPr>
          <p:nvPr>
            <p:ph idx="1"/>
          </p:nvPr>
        </p:nvSpPr>
        <p:spPr/>
        <p:txBody>
          <a:bodyPr/>
          <a:lstStyle/>
          <a:p>
            <a:r>
              <a:rPr lang="en-US" dirty="0"/>
              <a:t>Compliance with this policy will be monitored through periodic audits, video monitoring, intrusion detection systems, and regular reviews. Employees who fail to adhere to the policy may face disciplinary action, up to and including termination of employment.</a:t>
            </a:r>
          </a:p>
          <a:p>
            <a:endParaRPr lang="en-US" dirty="0"/>
          </a:p>
        </p:txBody>
      </p:sp>
    </p:spTree>
    <p:extLst>
      <p:ext uri="{BB962C8B-B14F-4D97-AF65-F5344CB8AC3E}">
        <p14:creationId xmlns:p14="http://schemas.microsoft.com/office/powerpoint/2010/main" val="224763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8477-7D50-0567-17F9-6D6D9F503725}"/>
              </a:ext>
            </a:extLst>
          </p:cNvPr>
          <p:cNvSpPr>
            <a:spLocks noGrp="1"/>
          </p:cNvSpPr>
          <p:nvPr>
            <p:ph type="title"/>
          </p:nvPr>
        </p:nvSpPr>
        <p:spPr/>
        <p:txBody>
          <a:bodyPr/>
          <a:lstStyle/>
          <a:p>
            <a:r>
              <a:rPr lang="en-US" dirty="0"/>
              <a:t>Related standards, policies, and processes</a:t>
            </a:r>
          </a:p>
        </p:txBody>
      </p:sp>
      <p:sp>
        <p:nvSpPr>
          <p:cNvPr id="3" name="Content Placeholder 2">
            <a:extLst>
              <a:ext uri="{FF2B5EF4-FFF2-40B4-BE49-F238E27FC236}">
                <a16:creationId xmlns:a16="http://schemas.microsoft.com/office/drawing/2014/main" id="{74AB845B-2D14-5059-6527-84ABCC8769F3}"/>
              </a:ext>
            </a:extLst>
          </p:cNvPr>
          <p:cNvSpPr>
            <a:spLocks noGrp="1"/>
          </p:cNvSpPr>
          <p:nvPr>
            <p:ph idx="1"/>
          </p:nvPr>
        </p:nvSpPr>
        <p:spPr/>
        <p:txBody>
          <a:bodyPr/>
          <a:lstStyle/>
          <a:p>
            <a:r>
              <a:rPr lang="en-US" dirty="0"/>
              <a:t>This policy aligns with industry standards and regulations, including HIPAA and PCI-DSS, to ensure the protection of sensitive data. These standards provide additional guidance for securing devices and maintaining compliance.</a:t>
            </a:r>
          </a:p>
          <a:p>
            <a:endParaRPr lang="en-US" dirty="0"/>
          </a:p>
        </p:txBody>
      </p:sp>
    </p:spTree>
    <p:extLst>
      <p:ext uri="{BB962C8B-B14F-4D97-AF65-F5344CB8AC3E}">
        <p14:creationId xmlns:p14="http://schemas.microsoft.com/office/powerpoint/2010/main" val="51368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F7F7-0D8D-365A-40FB-D88358C38321}"/>
              </a:ext>
            </a:extLst>
          </p:cNvPr>
          <p:cNvSpPr>
            <a:spLocks noGrp="1"/>
          </p:cNvSpPr>
          <p:nvPr>
            <p:ph type="title"/>
          </p:nvPr>
        </p:nvSpPr>
        <p:spPr/>
        <p:txBody>
          <a:bodyPr/>
          <a:lstStyle/>
          <a:p>
            <a:r>
              <a:rPr lang="en-US" dirty="0"/>
              <a:t>Definitions and terms</a:t>
            </a:r>
          </a:p>
        </p:txBody>
      </p:sp>
      <p:sp>
        <p:nvSpPr>
          <p:cNvPr id="3" name="Content Placeholder 2">
            <a:extLst>
              <a:ext uri="{FF2B5EF4-FFF2-40B4-BE49-F238E27FC236}">
                <a16:creationId xmlns:a16="http://schemas.microsoft.com/office/drawing/2014/main" id="{D1A2631F-AA08-6989-B0FA-817BAA6EB5D1}"/>
              </a:ext>
            </a:extLst>
          </p:cNvPr>
          <p:cNvSpPr>
            <a:spLocks noGrp="1"/>
          </p:cNvSpPr>
          <p:nvPr>
            <p:ph idx="1"/>
          </p:nvPr>
        </p:nvSpPr>
        <p:spPr/>
        <p:txBody>
          <a:bodyPr/>
          <a:lstStyle/>
          <a:p>
            <a:r>
              <a:rPr lang="en-US" dirty="0"/>
              <a:t>BYOD: Bring Your Own Device.</a:t>
            </a:r>
            <a:br>
              <a:rPr lang="en-US" dirty="0"/>
            </a:br>
            <a:r>
              <a:rPr lang="en-US" dirty="0"/>
              <a:t>CIA: Confidentiality, Integrity, and Availability.</a:t>
            </a:r>
            <a:br>
              <a:rPr lang="en-US" dirty="0"/>
            </a:br>
            <a:r>
              <a:rPr lang="en-US" dirty="0"/>
              <a:t>Mobile Devices: Portable computing devices such as smartphones, tablets, and laptops.</a:t>
            </a:r>
            <a:br>
              <a:rPr lang="en-US" dirty="0"/>
            </a:br>
            <a:r>
              <a:rPr lang="en-US" dirty="0"/>
              <a:t>Remediation: The process of addressing security vulnerabilities to bring a device into compliance with the policy.</a:t>
            </a:r>
          </a:p>
          <a:p>
            <a:endParaRPr lang="en-US" dirty="0"/>
          </a:p>
        </p:txBody>
      </p:sp>
    </p:spTree>
    <p:extLst>
      <p:ext uri="{BB962C8B-B14F-4D97-AF65-F5344CB8AC3E}">
        <p14:creationId xmlns:p14="http://schemas.microsoft.com/office/powerpoint/2010/main" val="313858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60FF4-AC5D-4EBC-D6DE-0C480EFE7868}"/>
              </a:ext>
            </a:extLst>
          </p:cNvPr>
          <p:cNvSpPr>
            <a:spLocks noGrp="1"/>
          </p:cNvSpPr>
          <p:nvPr>
            <p:ph type="title"/>
          </p:nvPr>
        </p:nvSpPr>
        <p:spPr/>
        <p:txBody>
          <a:bodyPr/>
          <a:lstStyle/>
          <a:p>
            <a:r>
              <a:rPr lang="en-US" dirty="0"/>
              <a:t>Revision History</a:t>
            </a:r>
          </a:p>
        </p:txBody>
      </p:sp>
      <p:pic>
        <p:nvPicPr>
          <p:cNvPr id="5" name="Content Placeholder 4" descr="A blue and white chart with black text&#10;&#10;AI-generated content may be incorrect.">
            <a:extLst>
              <a:ext uri="{FF2B5EF4-FFF2-40B4-BE49-F238E27FC236}">
                <a16:creationId xmlns:a16="http://schemas.microsoft.com/office/drawing/2014/main" id="{E88CF81A-3AEB-9886-9C90-81F6E467B58D}"/>
              </a:ext>
            </a:extLst>
          </p:cNvPr>
          <p:cNvPicPr>
            <a:picLocks noGrp="1" noChangeAspect="1"/>
          </p:cNvPicPr>
          <p:nvPr>
            <p:ph idx="1"/>
          </p:nvPr>
        </p:nvPicPr>
        <p:blipFill>
          <a:blip r:embed="rId2"/>
          <a:stretch>
            <a:fillRect/>
          </a:stretch>
        </p:blipFill>
        <p:spPr>
          <a:xfrm>
            <a:off x="1425938" y="2531875"/>
            <a:ext cx="7499401" cy="1794249"/>
          </a:xfrm>
        </p:spPr>
      </p:pic>
    </p:spTree>
    <p:extLst>
      <p:ext uri="{BB962C8B-B14F-4D97-AF65-F5344CB8AC3E}">
        <p14:creationId xmlns:p14="http://schemas.microsoft.com/office/powerpoint/2010/main" val="216015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1C40-46CD-07D6-7D36-74285031FF84}"/>
              </a:ext>
            </a:extLst>
          </p:cNvPr>
          <p:cNvSpPr>
            <a:spLocks noGrp="1"/>
          </p:cNvSpPr>
          <p:nvPr>
            <p:ph type="title"/>
          </p:nvPr>
        </p:nvSpPr>
        <p:spPr>
          <a:xfrm>
            <a:off x="1143001" y="2081558"/>
            <a:ext cx="9905998" cy="1478570"/>
          </a:xfrm>
        </p:spPr>
        <p:txBody>
          <a:bodyPr/>
          <a:lstStyle/>
          <a:p>
            <a:r>
              <a:rPr lang="en-US" b="1" u="sng" dirty="0"/>
              <a:t>Multifactor authentication (MFA)</a:t>
            </a:r>
          </a:p>
        </p:txBody>
      </p:sp>
    </p:spTree>
    <p:extLst>
      <p:ext uri="{BB962C8B-B14F-4D97-AF65-F5344CB8AC3E}">
        <p14:creationId xmlns:p14="http://schemas.microsoft.com/office/powerpoint/2010/main" val="313379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C836-4C67-9887-447A-50BE82588D5D}"/>
              </a:ext>
            </a:extLst>
          </p:cNvPr>
          <p:cNvSpPr>
            <a:spLocks noGrp="1"/>
          </p:cNvSpPr>
          <p:nvPr>
            <p:ph type="title"/>
          </p:nvPr>
        </p:nvSpPr>
        <p:spPr/>
        <p:txBody>
          <a:bodyPr/>
          <a:lstStyle/>
          <a:p>
            <a:r>
              <a:rPr lang="en-US" dirty="0"/>
              <a:t>Common-auth Configuration file</a:t>
            </a:r>
          </a:p>
        </p:txBody>
      </p:sp>
      <p:sp>
        <p:nvSpPr>
          <p:cNvPr id="3" name="Content Placeholder 2">
            <a:extLst>
              <a:ext uri="{FF2B5EF4-FFF2-40B4-BE49-F238E27FC236}">
                <a16:creationId xmlns:a16="http://schemas.microsoft.com/office/drawing/2014/main" id="{1D6B7AD9-CC60-D9D5-35B1-5A37371CE072}"/>
              </a:ext>
            </a:extLst>
          </p:cNvPr>
          <p:cNvSpPr>
            <a:spLocks noGrp="1"/>
          </p:cNvSpPr>
          <p:nvPr>
            <p:ph idx="1"/>
          </p:nvPr>
        </p:nvSpPr>
        <p:spPr>
          <a:xfrm>
            <a:off x="1141413" y="2249487"/>
            <a:ext cx="3796348" cy="3541714"/>
          </a:xfrm>
        </p:spPr>
        <p:txBody>
          <a:bodyPr/>
          <a:lstStyle/>
          <a:p>
            <a:r>
              <a:rPr lang="en-US" dirty="0"/>
              <a:t>This part of the project shows the configuration of the Google authenticator file.</a:t>
            </a:r>
          </a:p>
        </p:txBody>
      </p:sp>
      <p:pic>
        <p:nvPicPr>
          <p:cNvPr id="4" name="Picture 3">
            <a:extLst>
              <a:ext uri="{FF2B5EF4-FFF2-40B4-BE49-F238E27FC236}">
                <a16:creationId xmlns:a16="http://schemas.microsoft.com/office/drawing/2014/main" id="{377B9505-2116-A895-9977-D44E3E919EAA}"/>
              </a:ext>
            </a:extLst>
          </p:cNvPr>
          <p:cNvPicPr>
            <a:picLocks noChangeAspect="1"/>
          </p:cNvPicPr>
          <p:nvPr/>
        </p:nvPicPr>
        <p:blipFill>
          <a:blip r:embed="rId2"/>
          <a:stretch>
            <a:fillRect/>
          </a:stretch>
        </p:blipFill>
        <p:spPr>
          <a:xfrm>
            <a:off x="5409946" y="1933480"/>
            <a:ext cx="5715143" cy="3857721"/>
          </a:xfrm>
          <a:prstGeom prst="rect">
            <a:avLst/>
          </a:prstGeom>
        </p:spPr>
      </p:pic>
    </p:spTree>
    <p:extLst>
      <p:ext uri="{BB962C8B-B14F-4D97-AF65-F5344CB8AC3E}">
        <p14:creationId xmlns:p14="http://schemas.microsoft.com/office/powerpoint/2010/main" val="386308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8EEB-87B4-A214-82A7-038AF2D57D0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1EB6EF9-54FB-7B4E-863A-57F87987B516}"/>
              </a:ext>
            </a:extLst>
          </p:cNvPr>
          <p:cNvSpPr>
            <a:spLocks noGrp="1"/>
          </p:cNvSpPr>
          <p:nvPr>
            <p:ph idx="1"/>
          </p:nvPr>
        </p:nvSpPr>
        <p:spPr/>
        <p:txBody>
          <a:bodyPr>
            <a:normAutofit fontScale="92500"/>
          </a:bodyPr>
          <a:lstStyle/>
          <a:p>
            <a:r>
              <a:rPr lang="en-US" dirty="0"/>
              <a:t>The rapid growth of the Internet of Things (IoT) has revolutionized the technology landscape, bringing both opportunities and security challenges. As new applications emerge, ensuring robust cybersecurity measures is more critical than ever. This project focuses on implementing key security configurations, including encryption, stateful firewalls, multi-factor authentication, and vulnerability assessments within a Microsoft Hyper-V environment. Through this project, I have developed hands-on expertise in securing virtualized systems and mitigating potential threats, showcasing my ability to apply cybersecurity principles effectively.</a:t>
            </a:r>
          </a:p>
        </p:txBody>
      </p:sp>
    </p:spTree>
    <p:extLst>
      <p:ext uri="{BB962C8B-B14F-4D97-AF65-F5344CB8AC3E}">
        <p14:creationId xmlns:p14="http://schemas.microsoft.com/office/powerpoint/2010/main" val="49917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F310-A025-E56F-9CB2-58ACAD137CFA}"/>
              </a:ext>
            </a:extLst>
          </p:cNvPr>
          <p:cNvSpPr>
            <a:spLocks noGrp="1"/>
          </p:cNvSpPr>
          <p:nvPr>
            <p:ph type="title"/>
          </p:nvPr>
        </p:nvSpPr>
        <p:spPr/>
        <p:txBody>
          <a:bodyPr/>
          <a:lstStyle/>
          <a:p>
            <a:r>
              <a:rPr lang="en-US" dirty="0"/>
              <a:t>MFA logon screen</a:t>
            </a:r>
          </a:p>
        </p:txBody>
      </p:sp>
      <p:sp>
        <p:nvSpPr>
          <p:cNvPr id="3" name="Content Placeholder 2">
            <a:extLst>
              <a:ext uri="{FF2B5EF4-FFF2-40B4-BE49-F238E27FC236}">
                <a16:creationId xmlns:a16="http://schemas.microsoft.com/office/drawing/2014/main" id="{67C880CE-F2FC-D149-87A0-6D0A4ACEBB0D}"/>
              </a:ext>
            </a:extLst>
          </p:cNvPr>
          <p:cNvSpPr>
            <a:spLocks noGrp="1"/>
          </p:cNvSpPr>
          <p:nvPr>
            <p:ph idx="1"/>
          </p:nvPr>
        </p:nvSpPr>
        <p:spPr>
          <a:xfrm>
            <a:off x="1141413" y="2249487"/>
            <a:ext cx="3945976" cy="3541714"/>
          </a:xfrm>
        </p:spPr>
        <p:txBody>
          <a:bodyPr/>
          <a:lstStyle/>
          <a:p>
            <a:r>
              <a:rPr lang="en-US" dirty="0"/>
              <a:t>This part of the project shows the code verification screen, which gives me confirmation that the multifactor authentication was configured properly.</a:t>
            </a:r>
          </a:p>
        </p:txBody>
      </p:sp>
      <p:pic>
        <p:nvPicPr>
          <p:cNvPr id="4" name="Picture 3">
            <a:extLst>
              <a:ext uri="{FF2B5EF4-FFF2-40B4-BE49-F238E27FC236}">
                <a16:creationId xmlns:a16="http://schemas.microsoft.com/office/drawing/2014/main" id="{9A66C2FC-1D7C-B1BB-3A56-A2A92BC16E42}"/>
              </a:ext>
            </a:extLst>
          </p:cNvPr>
          <p:cNvPicPr>
            <a:picLocks noChangeAspect="1"/>
          </p:cNvPicPr>
          <p:nvPr/>
        </p:nvPicPr>
        <p:blipFill>
          <a:blip r:embed="rId2"/>
          <a:stretch>
            <a:fillRect/>
          </a:stretch>
        </p:blipFill>
        <p:spPr>
          <a:xfrm>
            <a:off x="5586152" y="1815552"/>
            <a:ext cx="5228502" cy="3686702"/>
          </a:xfrm>
          <a:prstGeom prst="rect">
            <a:avLst/>
          </a:prstGeom>
        </p:spPr>
      </p:pic>
    </p:spTree>
    <p:extLst>
      <p:ext uri="{BB962C8B-B14F-4D97-AF65-F5344CB8AC3E}">
        <p14:creationId xmlns:p14="http://schemas.microsoft.com/office/powerpoint/2010/main" val="2950689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D697-97A1-C93F-7F68-BAF650453E37}"/>
              </a:ext>
            </a:extLst>
          </p:cNvPr>
          <p:cNvSpPr>
            <a:spLocks noGrp="1"/>
          </p:cNvSpPr>
          <p:nvPr>
            <p:ph type="title"/>
          </p:nvPr>
        </p:nvSpPr>
        <p:spPr>
          <a:xfrm>
            <a:off x="1143001" y="2197936"/>
            <a:ext cx="9905998" cy="1478570"/>
          </a:xfrm>
        </p:spPr>
        <p:txBody>
          <a:bodyPr/>
          <a:lstStyle/>
          <a:p>
            <a:r>
              <a:rPr lang="en-US" b="1" u="sng" dirty="0"/>
              <a:t>Vulnerability assessment</a:t>
            </a:r>
          </a:p>
        </p:txBody>
      </p:sp>
    </p:spTree>
    <p:extLst>
      <p:ext uri="{BB962C8B-B14F-4D97-AF65-F5344CB8AC3E}">
        <p14:creationId xmlns:p14="http://schemas.microsoft.com/office/powerpoint/2010/main" val="305167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EEFD2-0704-69AD-98A6-0D6532A58DD5}"/>
              </a:ext>
            </a:extLst>
          </p:cNvPr>
          <p:cNvSpPr>
            <a:spLocks noGrp="1"/>
          </p:cNvSpPr>
          <p:nvPr>
            <p:ph type="title"/>
          </p:nvPr>
        </p:nvSpPr>
        <p:spPr>
          <a:xfrm>
            <a:off x="1141413" y="618518"/>
            <a:ext cx="3463838" cy="1478570"/>
          </a:xfrm>
        </p:spPr>
        <p:txBody>
          <a:bodyPr/>
          <a:lstStyle/>
          <a:p>
            <a:r>
              <a:rPr lang="en-US"/>
              <a:t>Nmap</a:t>
            </a:r>
            <a:endParaRPr lang="en-US" dirty="0"/>
          </a:p>
        </p:txBody>
      </p:sp>
      <p:sp>
        <p:nvSpPr>
          <p:cNvPr id="3" name="Content Placeholder 2">
            <a:extLst>
              <a:ext uri="{FF2B5EF4-FFF2-40B4-BE49-F238E27FC236}">
                <a16:creationId xmlns:a16="http://schemas.microsoft.com/office/drawing/2014/main" id="{3EE42041-C74B-E5A9-52AF-5AACF03A3593}"/>
              </a:ext>
            </a:extLst>
          </p:cNvPr>
          <p:cNvSpPr>
            <a:spLocks noGrp="1"/>
          </p:cNvSpPr>
          <p:nvPr>
            <p:ph idx="1"/>
          </p:nvPr>
        </p:nvSpPr>
        <p:spPr>
          <a:xfrm>
            <a:off x="1141413" y="2249487"/>
            <a:ext cx="3663344" cy="3541714"/>
          </a:xfrm>
        </p:spPr>
        <p:txBody>
          <a:bodyPr/>
          <a:lstStyle/>
          <a:p>
            <a:r>
              <a:rPr lang="en-US"/>
              <a:t>This part of the project shows the scan result for both the Kali and Linux Server VM.</a:t>
            </a:r>
            <a:endParaRPr lang="en-US" dirty="0"/>
          </a:p>
        </p:txBody>
      </p:sp>
      <p:pic>
        <p:nvPicPr>
          <p:cNvPr id="4" name="Picture 3">
            <a:extLst>
              <a:ext uri="{FF2B5EF4-FFF2-40B4-BE49-F238E27FC236}">
                <a16:creationId xmlns:a16="http://schemas.microsoft.com/office/drawing/2014/main" id="{9582318C-9E41-239A-2C28-D40912DE208C}"/>
              </a:ext>
            </a:extLst>
          </p:cNvPr>
          <p:cNvPicPr>
            <a:picLocks noChangeAspect="1"/>
          </p:cNvPicPr>
          <p:nvPr/>
        </p:nvPicPr>
        <p:blipFill>
          <a:blip r:embed="rId2"/>
          <a:stretch>
            <a:fillRect/>
          </a:stretch>
        </p:blipFill>
        <p:spPr>
          <a:xfrm>
            <a:off x="5101047" y="384055"/>
            <a:ext cx="4229895" cy="2786091"/>
          </a:xfrm>
          <a:prstGeom prst="rect">
            <a:avLst/>
          </a:prstGeom>
        </p:spPr>
      </p:pic>
      <p:pic>
        <p:nvPicPr>
          <p:cNvPr id="5" name="Picture 4">
            <a:extLst>
              <a:ext uri="{FF2B5EF4-FFF2-40B4-BE49-F238E27FC236}">
                <a16:creationId xmlns:a16="http://schemas.microsoft.com/office/drawing/2014/main" id="{335A22FE-AE9B-C2F1-FB84-02BF5A2EE14E}"/>
              </a:ext>
            </a:extLst>
          </p:cNvPr>
          <p:cNvPicPr>
            <a:picLocks noChangeAspect="1"/>
          </p:cNvPicPr>
          <p:nvPr/>
        </p:nvPicPr>
        <p:blipFill>
          <a:blip r:embed="rId3"/>
          <a:stretch>
            <a:fillRect/>
          </a:stretch>
        </p:blipFill>
        <p:spPr>
          <a:xfrm>
            <a:off x="5101047" y="3429000"/>
            <a:ext cx="4229895" cy="3011685"/>
          </a:xfrm>
          <a:prstGeom prst="rect">
            <a:avLst/>
          </a:prstGeom>
        </p:spPr>
      </p:pic>
    </p:spTree>
    <p:extLst>
      <p:ext uri="{BB962C8B-B14F-4D97-AF65-F5344CB8AC3E}">
        <p14:creationId xmlns:p14="http://schemas.microsoft.com/office/powerpoint/2010/main" val="313934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0"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FC23966B-83B7-9040-5C11-51737E78BADF}"/>
              </a:ext>
            </a:extLst>
          </p:cNvPr>
          <p:cNvSpPr>
            <a:spLocks noGrp="1"/>
          </p:cNvSpPr>
          <p:nvPr>
            <p:ph type="title"/>
          </p:nvPr>
        </p:nvSpPr>
        <p:spPr>
          <a:xfrm>
            <a:off x="1141413" y="618518"/>
            <a:ext cx="4459286" cy="1478570"/>
          </a:xfrm>
        </p:spPr>
        <p:txBody>
          <a:bodyPr>
            <a:normAutofit/>
          </a:bodyPr>
          <a:lstStyle/>
          <a:p>
            <a:r>
              <a:rPr lang="en-US" sz="3200"/>
              <a:t>netcat</a:t>
            </a:r>
          </a:p>
        </p:txBody>
      </p:sp>
      <p:sp>
        <p:nvSpPr>
          <p:cNvPr id="3" name="Content Placeholder 2">
            <a:extLst>
              <a:ext uri="{FF2B5EF4-FFF2-40B4-BE49-F238E27FC236}">
                <a16:creationId xmlns:a16="http://schemas.microsoft.com/office/drawing/2014/main" id="{1CBF082D-090D-F524-896E-F5031C69F6EB}"/>
              </a:ext>
            </a:extLst>
          </p:cNvPr>
          <p:cNvSpPr>
            <a:spLocks noGrp="1"/>
          </p:cNvSpPr>
          <p:nvPr>
            <p:ph idx="1"/>
          </p:nvPr>
        </p:nvSpPr>
        <p:spPr>
          <a:xfrm>
            <a:off x="1141412" y="2249487"/>
            <a:ext cx="4459287" cy="3965046"/>
          </a:xfrm>
        </p:spPr>
        <p:txBody>
          <a:bodyPr>
            <a:normAutofit/>
          </a:bodyPr>
          <a:lstStyle/>
          <a:p>
            <a:r>
              <a:rPr lang="en-US" sz="2000"/>
              <a:t>This part of the project shows the NetCat scan result for both the Kali and Linux Server VMs.</a:t>
            </a:r>
          </a:p>
        </p:txBody>
      </p:sp>
      <p:pic>
        <p:nvPicPr>
          <p:cNvPr id="4" name="Picture 3" descr="A computer screen with white text&#10;&#10;AI-generated content may be incorrect.">
            <a:extLst>
              <a:ext uri="{FF2B5EF4-FFF2-40B4-BE49-F238E27FC236}">
                <a16:creationId xmlns:a16="http://schemas.microsoft.com/office/drawing/2014/main" id="{DAEB62B6-9AC7-42F2-AFD0-C9B1DE0DA789}"/>
              </a:ext>
            </a:extLst>
          </p:cNvPr>
          <p:cNvPicPr>
            <a:picLocks noChangeAspect="1"/>
          </p:cNvPicPr>
          <p:nvPr/>
        </p:nvPicPr>
        <p:blipFill>
          <a:blip r:embed="rId4"/>
          <a:stretch>
            <a:fillRect/>
          </a:stretch>
        </p:blipFill>
        <p:spPr>
          <a:xfrm>
            <a:off x="6096000" y="2645826"/>
            <a:ext cx="5456279" cy="15413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1" name="Group 130">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2"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33"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4"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5"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6"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7"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8"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39"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0"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1"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2"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3"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144"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5"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6"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7"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48"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49"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0"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1"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2"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3"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4"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5"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6"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7"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58"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054350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ED98-8162-6877-563F-BEAECF726670}"/>
              </a:ext>
            </a:extLst>
          </p:cNvPr>
          <p:cNvSpPr>
            <a:spLocks noGrp="1"/>
          </p:cNvSpPr>
          <p:nvPr>
            <p:ph type="title"/>
          </p:nvPr>
        </p:nvSpPr>
        <p:spPr/>
        <p:txBody>
          <a:bodyPr/>
          <a:lstStyle/>
          <a:p>
            <a:r>
              <a:rPr lang="en-US" dirty="0"/>
              <a:t>Wireshark</a:t>
            </a:r>
          </a:p>
        </p:txBody>
      </p:sp>
      <p:sp>
        <p:nvSpPr>
          <p:cNvPr id="3" name="Content Placeholder 2">
            <a:extLst>
              <a:ext uri="{FF2B5EF4-FFF2-40B4-BE49-F238E27FC236}">
                <a16:creationId xmlns:a16="http://schemas.microsoft.com/office/drawing/2014/main" id="{64045F0B-8D37-DF45-508F-B6E7B5988336}"/>
              </a:ext>
            </a:extLst>
          </p:cNvPr>
          <p:cNvSpPr>
            <a:spLocks noGrp="1"/>
          </p:cNvSpPr>
          <p:nvPr>
            <p:ph idx="1"/>
          </p:nvPr>
        </p:nvSpPr>
        <p:spPr>
          <a:xfrm>
            <a:off x="1141413" y="2249487"/>
            <a:ext cx="3314209" cy="3541714"/>
          </a:xfrm>
        </p:spPr>
        <p:txBody>
          <a:bodyPr/>
          <a:lstStyle/>
          <a:p>
            <a:r>
              <a:rPr lang="en-US" dirty="0"/>
              <a:t>This part of the project shows the Wireshark – Follow TCP Stream window showing the Telnet username and password.</a:t>
            </a:r>
          </a:p>
        </p:txBody>
      </p:sp>
      <p:pic>
        <p:nvPicPr>
          <p:cNvPr id="4" name="Picture 3">
            <a:extLst>
              <a:ext uri="{FF2B5EF4-FFF2-40B4-BE49-F238E27FC236}">
                <a16:creationId xmlns:a16="http://schemas.microsoft.com/office/drawing/2014/main" id="{A247129F-462F-D762-E2EE-97CD538B3AC9}"/>
              </a:ext>
            </a:extLst>
          </p:cNvPr>
          <p:cNvPicPr>
            <a:picLocks noChangeAspect="1"/>
          </p:cNvPicPr>
          <p:nvPr/>
        </p:nvPicPr>
        <p:blipFill>
          <a:blip r:embed="rId2"/>
          <a:stretch>
            <a:fillRect/>
          </a:stretch>
        </p:blipFill>
        <p:spPr>
          <a:xfrm>
            <a:off x="5072197" y="1026968"/>
            <a:ext cx="5328366" cy="4804064"/>
          </a:xfrm>
          <a:prstGeom prst="rect">
            <a:avLst/>
          </a:prstGeom>
        </p:spPr>
      </p:pic>
    </p:spTree>
    <p:extLst>
      <p:ext uri="{BB962C8B-B14F-4D97-AF65-F5344CB8AC3E}">
        <p14:creationId xmlns:p14="http://schemas.microsoft.com/office/powerpoint/2010/main" val="255494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A1A3-A529-3226-F614-9F771CAE011D}"/>
              </a:ext>
            </a:extLst>
          </p:cNvPr>
          <p:cNvSpPr>
            <a:spLocks noGrp="1"/>
          </p:cNvSpPr>
          <p:nvPr>
            <p:ph type="title"/>
          </p:nvPr>
        </p:nvSpPr>
        <p:spPr/>
        <p:txBody>
          <a:bodyPr/>
          <a:lstStyle/>
          <a:p>
            <a:r>
              <a:rPr lang="en-US" dirty="0"/>
              <a:t>Nessus</a:t>
            </a:r>
          </a:p>
        </p:txBody>
      </p:sp>
      <p:sp>
        <p:nvSpPr>
          <p:cNvPr id="3" name="Content Placeholder 2">
            <a:extLst>
              <a:ext uri="{FF2B5EF4-FFF2-40B4-BE49-F238E27FC236}">
                <a16:creationId xmlns:a16="http://schemas.microsoft.com/office/drawing/2014/main" id="{ED862495-28BA-E555-FE0B-9A7976180BFF}"/>
              </a:ext>
            </a:extLst>
          </p:cNvPr>
          <p:cNvSpPr>
            <a:spLocks noGrp="1"/>
          </p:cNvSpPr>
          <p:nvPr>
            <p:ph idx="1"/>
          </p:nvPr>
        </p:nvSpPr>
        <p:spPr>
          <a:xfrm>
            <a:off x="1141413" y="2249487"/>
            <a:ext cx="3430588" cy="3541714"/>
          </a:xfrm>
        </p:spPr>
        <p:txBody>
          <a:bodyPr>
            <a:normAutofit lnSpcReduction="10000"/>
          </a:bodyPr>
          <a:lstStyle/>
          <a:p>
            <a:r>
              <a:rPr lang="en-US" dirty="0"/>
              <a:t>This part of the project helped me to show the high-level view of the Nessus vulnerability scan report, also showing the categories of vulnerability in different colors.</a:t>
            </a:r>
          </a:p>
        </p:txBody>
      </p:sp>
      <p:pic>
        <p:nvPicPr>
          <p:cNvPr id="4" name="Picture 3">
            <a:extLst>
              <a:ext uri="{FF2B5EF4-FFF2-40B4-BE49-F238E27FC236}">
                <a16:creationId xmlns:a16="http://schemas.microsoft.com/office/drawing/2014/main" id="{AFD1C67E-58BF-197A-3D50-A1610204943A}"/>
              </a:ext>
            </a:extLst>
          </p:cNvPr>
          <p:cNvPicPr>
            <a:picLocks noChangeAspect="1"/>
          </p:cNvPicPr>
          <p:nvPr/>
        </p:nvPicPr>
        <p:blipFill>
          <a:blip r:embed="rId2"/>
          <a:stretch>
            <a:fillRect/>
          </a:stretch>
        </p:blipFill>
        <p:spPr>
          <a:xfrm>
            <a:off x="4871628" y="1357803"/>
            <a:ext cx="6175783" cy="3810330"/>
          </a:xfrm>
          <a:prstGeom prst="rect">
            <a:avLst/>
          </a:prstGeom>
        </p:spPr>
      </p:pic>
    </p:spTree>
    <p:extLst>
      <p:ext uri="{BB962C8B-B14F-4D97-AF65-F5344CB8AC3E}">
        <p14:creationId xmlns:p14="http://schemas.microsoft.com/office/powerpoint/2010/main" val="314217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3B7C-2CA2-B958-C022-43A3BDF2F537}"/>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0BCEE301-4272-35B1-F6B9-4A02A9C1B36E}"/>
              </a:ext>
            </a:extLst>
          </p:cNvPr>
          <p:cNvSpPr>
            <a:spLocks noGrp="1"/>
          </p:cNvSpPr>
          <p:nvPr>
            <p:ph idx="1"/>
          </p:nvPr>
        </p:nvSpPr>
        <p:spPr/>
        <p:txBody>
          <a:bodyPr>
            <a:normAutofit fontScale="92500" lnSpcReduction="10000"/>
          </a:bodyPr>
          <a:lstStyle/>
          <a:p>
            <a:r>
              <a:rPr lang="en-US" dirty="0"/>
              <a:t>Throughout this project, I encountered several challenges that tested my problem-solving skills and adaptability. One of the main difficulties was configuring security features within the Microsoft Hyper-V environment, particularly ensuring proper encryption and multi-factor authentication settings. Additionally, troubleshooting firewall rules and conducting vulnerability assessments required extensive research and iterative testing. Another challenge was integrating multiple security tools, such as Nmap, Wireshark, and Nessus, to effectively identify and mitigate potential threats. Despite these obstacles, overcoming them allowed me to gain valuable hands-on experience and deepen my understanding of cybersecurity principles.</a:t>
            </a:r>
          </a:p>
        </p:txBody>
      </p:sp>
    </p:spTree>
    <p:extLst>
      <p:ext uri="{BB962C8B-B14F-4D97-AF65-F5344CB8AC3E}">
        <p14:creationId xmlns:p14="http://schemas.microsoft.com/office/powerpoint/2010/main" val="2503787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0BD4-7E42-1282-93B2-7AB4C2FDA307}"/>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D3E508B6-530D-DA0C-BBA2-3951ACE918A7}"/>
              </a:ext>
            </a:extLst>
          </p:cNvPr>
          <p:cNvSpPr>
            <a:spLocks noGrp="1"/>
          </p:cNvSpPr>
          <p:nvPr>
            <p:ph idx="1"/>
          </p:nvPr>
        </p:nvSpPr>
        <p:spPr/>
        <p:txBody>
          <a:bodyPr>
            <a:normAutofit fontScale="92500" lnSpcReduction="20000"/>
          </a:bodyPr>
          <a:lstStyle/>
          <a:p>
            <a:r>
              <a:rPr lang="en-US" dirty="0"/>
              <a:t>This project has provided me with hands-on experience in key cybersecurity concepts and technical skills that are essential in the field. I have gained proficiency in configuring and securing virtual environments using Microsoft Hyper-V, implementing encryption protocols, and setting up multi-factor authentication for enhanced security. Additionally, I have strengthened my ability to conduct vulnerability assessments using industry-standard tools like Nmap, Wireshark, and Nessus. Beyond technical expertise, this project has improved my problem-solving skills, attention to detail, and ability to analyze security risks. These skills are directly applicable to roles in cybersecurity, IT security administration, and network security analysis, preparing me for a successful career in the field.</a:t>
            </a:r>
          </a:p>
        </p:txBody>
      </p:sp>
    </p:spTree>
    <p:extLst>
      <p:ext uri="{BB962C8B-B14F-4D97-AF65-F5344CB8AC3E}">
        <p14:creationId xmlns:p14="http://schemas.microsoft.com/office/powerpoint/2010/main" val="4232653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25C9-4CC7-B9D9-E59B-40C1C161574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AAFF89C-6E94-4444-C145-C089247B120C}"/>
              </a:ext>
            </a:extLst>
          </p:cNvPr>
          <p:cNvSpPr>
            <a:spLocks noGrp="1"/>
          </p:cNvSpPr>
          <p:nvPr>
            <p:ph idx="1"/>
          </p:nvPr>
        </p:nvSpPr>
        <p:spPr/>
        <p:txBody>
          <a:bodyPr>
            <a:normAutofit fontScale="92500"/>
          </a:bodyPr>
          <a:lstStyle/>
          <a:p>
            <a:r>
              <a:rPr lang="en-US" dirty="0"/>
              <a:t>This project has been a valuable learning experience, allowing me to apply fundamental cybersecurity principles in a real-world scenario. By configuring security measures within a Microsoft Hyper-V environment, I gained hands-on experience in encryption, firewall management, multi-factor authentication, and vulnerability assessments. The challenges faced throughout the project helped strengthen my technical problem-solving skills and deepen my understanding of cybersecurity best practices. </a:t>
            </a:r>
            <a:r>
              <a:rPr lang="en-US"/>
              <a:t>Overall, this experience has reinforced my passion for cybersecurity and equipped me with essential skills that will contribute to my future career in the field.</a:t>
            </a:r>
          </a:p>
        </p:txBody>
      </p:sp>
    </p:spTree>
    <p:extLst>
      <p:ext uri="{BB962C8B-B14F-4D97-AF65-F5344CB8AC3E}">
        <p14:creationId xmlns:p14="http://schemas.microsoft.com/office/powerpoint/2010/main" val="2060625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D2F3-05F4-C808-5A10-AD2ABEEB508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AFE0048-31F8-A27E-6500-60802AB21349}"/>
              </a:ext>
            </a:extLst>
          </p:cNvPr>
          <p:cNvSpPr>
            <a:spLocks noGrp="1"/>
          </p:cNvSpPr>
          <p:nvPr>
            <p:ph idx="1"/>
          </p:nvPr>
        </p:nvSpPr>
        <p:spPr/>
        <p:txBody>
          <a:bodyPr>
            <a:normAutofit fontScale="85000" lnSpcReduction="20000"/>
          </a:bodyPr>
          <a:lstStyle/>
          <a:p>
            <a:r>
              <a:rPr lang="en-US" dirty="0"/>
              <a:t>Lyon, G. (n.d.). Nmap: Network mapper. Retrieved from </a:t>
            </a:r>
            <a:r>
              <a:rPr lang="en-US" dirty="0">
                <a:hlinkClick r:id="rId2"/>
              </a:rPr>
              <a:t>https://nmap.org/</a:t>
            </a:r>
            <a:endParaRPr lang="en-US" dirty="0"/>
          </a:p>
          <a:p>
            <a:r>
              <a:rPr lang="en-US" dirty="0"/>
              <a:t>Microsoft. (n.d.). Securing virtual machines in Hyper-V. Retrieved from </a:t>
            </a:r>
            <a:r>
              <a:rPr lang="en-US" dirty="0">
                <a:hlinkClick r:id="rId3"/>
              </a:rPr>
              <a:t>https://learn.microsoft.com/en-us/windows-server/virtualization/hyper-v/security-overview</a:t>
            </a:r>
            <a:endParaRPr lang="en-US" dirty="0"/>
          </a:p>
          <a:p>
            <a:r>
              <a:rPr lang="en-US" dirty="0"/>
              <a:t>National Institute of Standards and Technology (NIST). (2020). Digital identity guidelines (SP 800-63-3). Retrieved from </a:t>
            </a:r>
            <a:r>
              <a:rPr lang="en-US" dirty="0">
                <a:hlinkClick r:id="rId4"/>
              </a:rPr>
              <a:t>https://pages.nist.gov/800-63-3/</a:t>
            </a:r>
            <a:endParaRPr lang="en-US" dirty="0"/>
          </a:p>
          <a:p>
            <a:r>
              <a:rPr lang="en-US" dirty="0"/>
              <a:t>Wireshark Foundation. (n.d.). Analyzing network traffic with Wireshark. Retrieved from </a:t>
            </a:r>
            <a:r>
              <a:rPr lang="en-US" dirty="0">
                <a:hlinkClick r:id="rId5"/>
              </a:rPr>
              <a:t>https://www.wireshark.org/docs/</a:t>
            </a:r>
            <a:endParaRPr lang="en-US" dirty="0"/>
          </a:p>
          <a:p>
            <a:r>
              <a:rPr lang="en-US" dirty="0"/>
              <a:t>SANS Institute. (2022). BYOD security policy: Best practices for organizations. </a:t>
            </a:r>
            <a:r>
              <a:rPr lang="en-US"/>
              <a:t>Retrieved from </a:t>
            </a:r>
            <a:r>
              <a:rPr lang="en-US">
                <a:hlinkClick r:id="rId6"/>
              </a:rPr>
              <a:t>https://www.sans.org/white-papers/byod-policy/</a:t>
            </a:r>
            <a:endParaRPr lang="en-US"/>
          </a:p>
          <a:p>
            <a:endParaRPr lang="en-US" dirty="0"/>
          </a:p>
        </p:txBody>
      </p:sp>
    </p:spTree>
    <p:extLst>
      <p:ext uri="{BB962C8B-B14F-4D97-AF65-F5344CB8AC3E}">
        <p14:creationId xmlns:p14="http://schemas.microsoft.com/office/powerpoint/2010/main" val="195538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C6FA-EAAA-E447-4213-CCF493E91196}"/>
              </a:ext>
            </a:extLst>
          </p:cNvPr>
          <p:cNvSpPr>
            <a:spLocks noGrp="1"/>
          </p:cNvSpPr>
          <p:nvPr>
            <p:ph type="title"/>
          </p:nvPr>
        </p:nvSpPr>
        <p:spPr>
          <a:xfrm>
            <a:off x="1143001" y="1987057"/>
            <a:ext cx="9905998" cy="1478570"/>
          </a:xfrm>
        </p:spPr>
        <p:txBody>
          <a:bodyPr/>
          <a:lstStyle/>
          <a:p>
            <a:r>
              <a:rPr lang="en-US" b="1" u="sng" dirty="0"/>
              <a:t>Asymmetric Key Encryption</a:t>
            </a:r>
          </a:p>
        </p:txBody>
      </p:sp>
    </p:spTree>
    <p:extLst>
      <p:ext uri="{BB962C8B-B14F-4D97-AF65-F5344CB8AC3E}">
        <p14:creationId xmlns:p14="http://schemas.microsoft.com/office/powerpoint/2010/main" val="427610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004032A-DDFC-B330-97CD-9EE436C93045}"/>
              </a:ext>
            </a:extLst>
          </p:cNvPr>
          <p:cNvSpPr>
            <a:spLocks noGrp="1"/>
          </p:cNvSpPr>
          <p:nvPr>
            <p:ph type="title"/>
          </p:nvPr>
        </p:nvSpPr>
        <p:spPr>
          <a:xfrm>
            <a:off x="1141413" y="618518"/>
            <a:ext cx="4459286" cy="1478570"/>
          </a:xfrm>
        </p:spPr>
        <p:txBody>
          <a:bodyPr>
            <a:normAutofit/>
          </a:bodyPr>
          <a:lstStyle/>
          <a:p>
            <a:r>
              <a:rPr lang="en-US" sz="3200"/>
              <a:t>File Encryption</a:t>
            </a:r>
          </a:p>
        </p:txBody>
      </p:sp>
      <p:sp>
        <p:nvSpPr>
          <p:cNvPr id="3" name="Content Placeholder 2">
            <a:extLst>
              <a:ext uri="{FF2B5EF4-FFF2-40B4-BE49-F238E27FC236}">
                <a16:creationId xmlns:a16="http://schemas.microsoft.com/office/drawing/2014/main" id="{92B30CFC-CC32-5951-0966-10DBE4BE08DF}"/>
              </a:ext>
            </a:extLst>
          </p:cNvPr>
          <p:cNvSpPr>
            <a:spLocks noGrp="1"/>
          </p:cNvSpPr>
          <p:nvPr>
            <p:ph idx="1"/>
          </p:nvPr>
        </p:nvSpPr>
        <p:spPr>
          <a:xfrm>
            <a:off x="1141412" y="2249487"/>
            <a:ext cx="4459287" cy="1812926"/>
          </a:xfrm>
        </p:spPr>
        <p:txBody>
          <a:bodyPr>
            <a:normAutofit/>
          </a:bodyPr>
          <a:lstStyle/>
          <a:p>
            <a:r>
              <a:rPr lang="en-US" sz="2000" dirty="0"/>
              <a:t>In this part of the project, I used Kali Linux to show a plaintext file and what that file looked like after I encrypted it.</a:t>
            </a:r>
          </a:p>
        </p:txBody>
      </p:sp>
      <p:pic>
        <p:nvPicPr>
          <p:cNvPr id="4" name="Picture 3" descr="A screenshot of a computer&#10;&#10;AI-generated content may be incorrect.">
            <a:extLst>
              <a:ext uri="{FF2B5EF4-FFF2-40B4-BE49-F238E27FC236}">
                <a16:creationId xmlns:a16="http://schemas.microsoft.com/office/drawing/2014/main" id="{96D4F0AC-2CA0-CCFF-8B89-8F676DBB969B}"/>
              </a:ext>
            </a:extLst>
          </p:cNvPr>
          <p:cNvPicPr>
            <a:picLocks noChangeAspect="1"/>
          </p:cNvPicPr>
          <p:nvPr/>
        </p:nvPicPr>
        <p:blipFill>
          <a:blip r:embed="rId4"/>
          <a:stretch>
            <a:fillRect/>
          </a:stretch>
        </p:blipFill>
        <p:spPr>
          <a:xfrm>
            <a:off x="5924548" y="2836796"/>
            <a:ext cx="5627731" cy="1195893"/>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42993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D2CB4E71-E594-F205-2685-9485D652DBE0}"/>
              </a:ext>
            </a:extLst>
          </p:cNvPr>
          <p:cNvSpPr>
            <a:spLocks noGrp="1"/>
          </p:cNvSpPr>
          <p:nvPr>
            <p:ph type="title"/>
          </p:nvPr>
        </p:nvSpPr>
        <p:spPr>
          <a:xfrm>
            <a:off x="1141413" y="618518"/>
            <a:ext cx="4459286" cy="1478570"/>
          </a:xfrm>
        </p:spPr>
        <p:txBody>
          <a:bodyPr>
            <a:normAutofit/>
          </a:bodyPr>
          <a:lstStyle/>
          <a:p>
            <a:r>
              <a:rPr lang="en-US" sz="3200"/>
              <a:t>File Decryption</a:t>
            </a:r>
          </a:p>
        </p:txBody>
      </p:sp>
      <p:sp>
        <p:nvSpPr>
          <p:cNvPr id="3" name="Content Placeholder 2">
            <a:extLst>
              <a:ext uri="{FF2B5EF4-FFF2-40B4-BE49-F238E27FC236}">
                <a16:creationId xmlns:a16="http://schemas.microsoft.com/office/drawing/2014/main" id="{167D181D-69CB-A6E6-7B7C-91C034411A8B}"/>
              </a:ext>
            </a:extLst>
          </p:cNvPr>
          <p:cNvSpPr>
            <a:spLocks noGrp="1"/>
          </p:cNvSpPr>
          <p:nvPr>
            <p:ph idx="1"/>
          </p:nvPr>
        </p:nvSpPr>
        <p:spPr>
          <a:xfrm>
            <a:off x="1141412" y="2249487"/>
            <a:ext cx="4459287" cy="1960564"/>
          </a:xfrm>
        </p:spPr>
        <p:txBody>
          <a:bodyPr>
            <a:normAutofit/>
          </a:bodyPr>
          <a:lstStyle/>
          <a:p>
            <a:r>
              <a:rPr lang="en-US" sz="2000" dirty="0"/>
              <a:t>In this part of the project, It shows that I decrypted the file.</a:t>
            </a:r>
          </a:p>
        </p:txBody>
      </p:sp>
      <p:pic>
        <p:nvPicPr>
          <p:cNvPr id="4" name="Picture 3" descr="A computer screen shot of a dragon&#10;&#10;AI-generated content may be incorrect.">
            <a:extLst>
              <a:ext uri="{FF2B5EF4-FFF2-40B4-BE49-F238E27FC236}">
                <a16:creationId xmlns:a16="http://schemas.microsoft.com/office/drawing/2014/main" id="{479EF5CA-87B2-C874-F554-5A2BEA0A982B}"/>
              </a:ext>
            </a:extLst>
          </p:cNvPr>
          <p:cNvPicPr>
            <a:picLocks noChangeAspect="1"/>
          </p:cNvPicPr>
          <p:nvPr/>
        </p:nvPicPr>
        <p:blipFill>
          <a:blip r:embed="rId4"/>
          <a:stretch>
            <a:fillRect/>
          </a:stretch>
        </p:blipFill>
        <p:spPr>
          <a:xfrm>
            <a:off x="6096000" y="1704617"/>
            <a:ext cx="5456279" cy="3423816"/>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9"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0"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1"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2"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3"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0"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4"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5"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6"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7"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8"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9"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1"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52222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407C-ABBD-B1E6-13E6-D629E4A1307B}"/>
              </a:ext>
            </a:extLst>
          </p:cNvPr>
          <p:cNvSpPr>
            <a:spLocks noGrp="1"/>
          </p:cNvSpPr>
          <p:nvPr>
            <p:ph type="title"/>
          </p:nvPr>
        </p:nvSpPr>
        <p:spPr>
          <a:xfrm>
            <a:off x="1143001" y="2131435"/>
            <a:ext cx="9905998" cy="1478570"/>
          </a:xfrm>
        </p:spPr>
        <p:txBody>
          <a:bodyPr/>
          <a:lstStyle/>
          <a:p>
            <a:r>
              <a:rPr lang="en-US" b="1" u="sng" dirty="0"/>
              <a:t>Stateful Firewall</a:t>
            </a:r>
          </a:p>
        </p:txBody>
      </p:sp>
    </p:spTree>
    <p:extLst>
      <p:ext uri="{BB962C8B-B14F-4D97-AF65-F5344CB8AC3E}">
        <p14:creationId xmlns:p14="http://schemas.microsoft.com/office/powerpoint/2010/main" val="216434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B0200-A315-F164-A8C6-BAC23FEFAB5E}"/>
              </a:ext>
            </a:extLst>
          </p:cNvPr>
          <p:cNvSpPr>
            <a:spLocks noGrp="1"/>
          </p:cNvSpPr>
          <p:nvPr>
            <p:ph type="title"/>
          </p:nvPr>
        </p:nvSpPr>
        <p:spPr/>
        <p:txBody>
          <a:bodyPr/>
          <a:lstStyle/>
          <a:p>
            <a:r>
              <a:rPr lang="en-US" dirty="0"/>
              <a:t>Sudo iptables – policy input drop command</a:t>
            </a:r>
          </a:p>
        </p:txBody>
      </p:sp>
      <p:sp>
        <p:nvSpPr>
          <p:cNvPr id="3" name="Content Placeholder 2">
            <a:extLst>
              <a:ext uri="{FF2B5EF4-FFF2-40B4-BE49-F238E27FC236}">
                <a16:creationId xmlns:a16="http://schemas.microsoft.com/office/drawing/2014/main" id="{98DA43AE-9600-1738-8997-926BEEC7A04B}"/>
              </a:ext>
            </a:extLst>
          </p:cNvPr>
          <p:cNvSpPr>
            <a:spLocks noGrp="1"/>
          </p:cNvSpPr>
          <p:nvPr>
            <p:ph idx="1"/>
          </p:nvPr>
        </p:nvSpPr>
        <p:spPr/>
        <p:txBody>
          <a:bodyPr>
            <a:normAutofit lnSpcReduction="10000"/>
          </a:bodyPr>
          <a:lstStyle/>
          <a:p>
            <a:r>
              <a:rPr lang="en-US" dirty="0"/>
              <a:t>What effect does the </a:t>
            </a:r>
            <a:r>
              <a:rPr lang="en-US" dirty="0" err="1"/>
              <a:t>sudo</a:t>
            </a:r>
            <a:r>
              <a:rPr lang="en-US" dirty="0"/>
              <a:t> iptables --policy INPUT DROP command have on the access to computing resources?</a:t>
            </a:r>
          </a:p>
          <a:p>
            <a:r>
              <a:rPr lang="en-US" dirty="0"/>
              <a:t>The command "</a:t>
            </a:r>
            <a:r>
              <a:rPr lang="en-US" dirty="0" err="1"/>
              <a:t>sudo</a:t>
            </a:r>
            <a:r>
              <a:rPr lang="en-US" dirty="0"/>
              <a:t> iptables --policy INPUT DROP" significantly restricts access to computing resources by setting the default policy for incoming network traffic to "DROP", meaning that all incoming packets will be blocked unless explicitly allowed by other rules within the firewall, effectively preventing most external access to the system unless specific exceptions are configured to allow legitimate traffic.</a:t>
            </a:r>
          </a:p>
          <a:p>
            <a:endParaRPr lang="en-US" dirty="0"/>
          </a:p>
        </p:txBody>
      </p:sp>
    </p:spTree>
    <p:extLst>
      <p:ext uri="{BB962C8B-B14F-4D97-AF65-F5344CB8AC3E}">
        <p14:creationId xmlns:p14="http://schemas.microsoft.com/office/powerpoint/2010/main" val="259720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7"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C3F5AF8A-0C4A-FA89-3BEA-5419652F1973}"/>
              </a:ext>
            </a:extLst>
          </p:cNvPr>
          <p:cNvSpPr>
            <a:spLocks noGrp="1"/>
          </p:cNvSpPr>
          <p:nvPr>
            <p:ph type="title"/>
          </p:nvPr>
        </p:nvSpPr>
        <p:spPr>
          <a:xfrm>
            <a:off x="1141413" y="618518"/>
            <a:ext cx="4459286" cy="1478570"/>
          </a:xfrm>
        </p:spPr>
        <p:txBody>
          <a:bodyPr>
            <a:normAutofit/>
          </a:bodyPr>
          <a:lstStyle/>
          <a:p>
            <a:r>
              <a:rPr lang="en-US" sz="3200"/>
              <a:t>Nmap scan</a:t>
            </a:r>
          </a:p>
        </p:txBody>
      </p:sp>
      <p:sp>
        <p:nvSpPr>
          <p:cNvPr id="3" name="Content Placeholder 2">
            <a:extLst>
              <a:ext uri="{FF2B5EF4-FFF2-40B4-BE49-F238E27FC236}">
                <a16:creationId xmlns:a16="http://schemas.microsoft.com/office/drawing/2014/main" id="{F456B977-999F-F2BD-7349-F24C64284791}"/>
              </a:ext>
            </a:extLst>
          </p:cNvPr>
          <p:cNvSpPr>
            <a:spLocks noGrp="1"/>
          </p:cNvSpPr>
          <p:nvPr>
            <p:ph idx="1"/>
          </p:nvPr>
        </p:nvSpPr>
        <p:spPr>
          <a:xfrm>
            <a:off x="1141412" y="2249487"/>
            <a:ext cx="4459287" cy="1478570"/>
          </a:xfrm>
        </p:spPr>
        <p:txBody>
          <a:bodyPr>
            <a:normAutofit/>
          </a:bodyPr>
          <a:lstStyle/>
          <a:p>
            <a:r>
              <a:rPr lang="en-US" sz="2000" dirty="0"/>
              <a:t>This part of the project shows the Nmap scan result of the Linux Server VM.</a:t>
            </a:r>
          </a:p>
        </p:txBody>
      </p:sp>
      <p:pic>
        <p:nvPicPr>
          <p:cNvPr id="4" name="Picture 3" descr="A computer screen shot of a computer screen&#10;&#10;AI-generated content may be incorrect.">
            <a:extLst>
              <a:ext uri="{FF2B5EF4-FFF2-40B4-BE49-F238E27FC236}">
                <a16:creationId xmlns:a16="http://schemas.microsoft.com/office/drawing/2014/main" id="{7331FF22-FF2B-8115-ADD3-C0136B9957BB}"/>
              </a:ext>
            </a:extLst>
          </p:cNvPr>
          <p:cNvPicPr>
            <a:picLocks noChangeAspect="1"/>
          </p:cNvPicPr>
          <p:nvPr/>
        </p:nvPicPr>
        <p:blipFill>
          <a:blip r:embed="rId4"/>
          <a:stretch>
            <a:fillRect/>
          </a:stretch>
        </p:blipFill>
        <p:spPr>
          <a:xfrm>
            <a:off x="6096000" y="1568211"/>
            <a:ext cx="5456279" cy="369662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9"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0"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1"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2"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3"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4"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5"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6"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7"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8"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69"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70"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1"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2"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3"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4"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75"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6"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7"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8"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79"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0"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1"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2"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3"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84"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56263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8AF2-8AAE-DC1C-F5C9-E9DD590E6D1D}"/>
              </a:ext>
            </a:extLst>
          </p:cNvPr>
          <p:cNvSpPr>
            <a:spLocks noGrp="1"/>
          </p:cNvSpPr>
          <p:nvPr>
            <p:ph type="title"/>
          </p:nvPr>
        </p:nvSpPr>
        <p:spPr>
          <a:xfrm>
            <a:off x="1025035" y="2098184"/>
            <a:ext cx="9905998" cy="1478570"/>
          </a:xfrm>
        </p:spPr>
        <p:txBody>
          <a:bodyPr/>
          <a:lstStyle/>
          <a:p>
            <a:r>
              <a:rPr lang="en-US" b="1" u="sng" dirty="0"/>
              <a:t>Bring your own device (BYOD) security policy</a:t>
            </a:r>
          </a:p>
        </p:txBody>
      </p:sp>
    </p:spTree>
    <p:extLst>
      <p:ext uri="{BB962C8B-B14F-4D97-AF65-F5344CB8AC3E}">
        <p14:creationId xmlns:p14="http://schemas.microsoft.com/office/powerpoint/2010/main" val="34268995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101</TotalTime>
  <Words>1252</Words>
  <Application>Microsoft Office PowerPoint</Application>
  <PresentationFormat>Widescreen</PresentationFormat>
  <Paragraphs>57</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Tw Cen MT</vt:lpstr>
      <vt:lpstr>Circuit</vt:lpstr>
      <vt:lpstr>SEC285 Final Project Deliverable</vt:lpstr>
      <vt:lpstr>Introduction</vt:lpstr>
      <vt:lpstr>Asymmetric Key Encryption</vt:lpstr>
      <vt:lpstr>File Encryption</vt:lpstr>
      <vt:lpstr>File Decryption</vt:lpstr>
      <vt:lpstr>Stateful Firewall</vt:lpstr>
      <vt:lpstr>Sudo iptables – policy input drop command</vt:lpstr>
      <vt:lpstr>Nmap scan</vt:lpstr>
      <vt:lpstr>Bring your own device (BYOD) security policy</vt:lpstr>
      <vt:lpstr>Overview</vt:lpstr>
      <vt:lpstr>Purpose</vt:lpstr>
      <vt:lpstr>scope</vt:lpstr>
      <vt:lpstr>Policy</vt:lpstr>
      <vt:lpstr>Policy compliance</vt:lpstr>
      <vt:lpstr>Related standards, policies, and processes</vt:lpstr>
      <vt:lpstr>Definitions and terms</vt:lpstr>
      <vt:lpstr>Revision History</vt:lpstr>
      <vt:lpstr>Multifactor authentication (MFA)</vt:lpstr>
      <vt:lpstr>Common-auth Configuration file</vt:lpstr>
      <vt:lpstr>MFA logon screen</vt:lpstr>
      <vt:lpstr>Vulnerability assessment</vt:lpstr>
      <vt:lpstr>Nmap</vt:lpstr>
      <vt:lpstr>netcat</vt:lpstr>
      <vt:lpstr>Wireshark</vt:lpstr>
      <vt:lpstr>Nessus</vt:lpstr>
      <vt:lpstr>Challenges</vt:lpstr>
      <vt:lpstr>Career skills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creseta binns</dc:creator>
  <cp:lastModifiedBy>creseta binns</cp:lastModifiedBy>
  <cp:revision>2</cp:revision>
  <dcterms:created xsi:type="dcterms:W3CDTF">2025-02-18T20:08:10Z</dcterms:created>
  <dcterms:modified xsi:type="dcterms:W3CDTF">2025-02-19T22:14:14Z</dcterms:modified>
</cp:coreProperties>
</file>