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CCBE8-EC88-49E7-AE84-A794EA8104F9}" v="10" dt="2024-06-16T20:19:04.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0" d="100"/>
          <a:sy n="60" d="100"/>
        </p:scale>
        <p:origin x="96"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seta binns" userId="982466b8666414a6" providerId="LiveId" clId="{4A4CCBE8-EC88-49E7-AE84-A794EA8104F9}"/>
    <pc:docChg chg="custSel addSld delSld modSld">
      <pc:chgData name="creseta binns" userId="982466b8666414a6" providerId="LiveId" clId="{4A4CCBE8-EC88-49E7-AE84-A794EA8104F9}" dt="2024-06-16T20:52:37.526" v="1915" actId="20577"/>
      <pc:docMkLst>
        <pc:docMk/>
      </pc:docMkLst>
      <pc:sldChg chg="addSp delSp modSp mod">
        <pc:chgData name="creseta binns" userId="982466b8666414a6" providerId="LiveId" clId="{4A4CCBE8-EC88-49E7-AE84-A794EA8104F9}" dt="2024-06-16T19:44:21.522" v="321" actId="20577"/>
        <pc:sldMkLst>
          <pc:docMk/>
          <pc:sldMk cId="4127657010" sldId="267"/>
        </pc:sldMkLst>
        <pc:spChg chg="mod">
          <ac:chgData name="creseta binns" userId="982466b8666414a6" providerId="LiveId" clId="{4A4CCBE8-EC88-49E7-AE84-A794EA8104F9}" dt="2024-06-16T16:13:57.475" v="11" actId="20577"/>
          <ac:spMkLst>
            <pc:docMk/>
            <pc:sldMk cId="4127657010" sldId="267"/>
            <ac:spMk id="2" creationId="{200BFAEC-755B-F67B-6E7D-C476B11E5918}"/>
          </ac:spMkLst>
        </pc:spChg>
        <pc:spChg chg="mod">
          <ac:chgData name="creseta binns" userId="982466b8666414a6" providerId="LiveId" clId="{4A4CCBE8-EC88-49E7-AE84-A794EA8104F9}" dt="2024-06-16T19:36:35.386" v="118" actId="14100"/>
          <ac:spMkLst>
            <pc:docMk/>
            <pc:sldMk cId="4127657010" sldId="267"/>
            <ac:spMk id="3" creationId="{9E4A213A-F850-9F9F-D81A-B5AFABF77AEE}"/>
          </ac:spMkLst>
        </pc:spChg>
        <pc:spChg chg="del">
          <ac:chgData name="creseta binns" userId="982466b8666414a6" providerId="LiveId" clId="{4A4CCBE8-EC88-49E7-AE84-A794EA8104F9}" dt="2024-06-16T19:36:39.967" v="119" actId="478"/>
          <ac:spMkLst>
            <pc:docMk/>
            <pc:sldMk cId="4127657010" sldId="267"/>
            <ac:spMk id="4" creationId="{2F59B14D-2C00-2268-9B97-FD4FC2CFE380}"/>
          </ac:spMkLst>
        </pc:spChg>
        <pc:spChg chg="del">
          <ac:chgData name="creseta binns" userId="982466b8666414a6" providerId="LiveId" clId="{4A4CCBE8-EC88-49E7-AE84-A794EA8104F9}" dt="2024-06-16T19:37:35.161" v="125" actId="478"/>
          <ac:spMkLst>
            <pc:docMk/>
            <pc:sldMk cId="4127657010" sldId="267"/>
            <ac:spMk id="5" creationId="{20395B6B-ADB2-D556-A6B1-74D76B477007}"/>
          </ac:spMkLst>
        </pc:spChg>
        <pc:spChg chg="mod">
          <ac:chgData name="creseta binns" userId="982466b8666414a6" providerId="LiveId" clId="{4A4CCBE8-EC88-49E7-AE84-A794EA8104F9}" dt="2024-06-16T19:44:21.522" v="321" actId="20577"/>
          <ac:spMkLst>
            <pc:docMk/>
            <pc:sldMk cId="4127657010" sldId="267"/>
            <ac:spMk id="6" creationId="{1A6BE05F-ACCA-6C2F-2062-B27F0A67DC24}"/>
          </ac:spMkLst>
        </pc:spChg>
        <pc:picChg chg="add mod">
          <ac:chgData name="creseta binns" userId="982466b8666414a6" providerId="LiveId" clId="{4A4CCBE8-EC88-49E7-AE84-A794EA8104F9}" dt="2024-06-16T19:38:02.830" v="128" actId="14100"/>
          <ac:picMkLst>
            <pc:docMk/>
            <pc:sldMk cId="4127657010" sldId="267"/>
            <ac:picMk id="7" creationId="{C9BC0E28-63D6-12F2-CBF3-123955EDD5E2}"/>
          </ac:picMkLst>
        </pc:picChg>
      </pc:sldChg>
      <pc:sldChg chg="addSp delSp modSp mod">
        <pc:chgData name="creseta binns" userId="982466b8666414a6" providerId="LiveId" clId="{4A4CCBE8-EC88-49E7-AE84-A794EA8104F9}" dt="2024-06-16T19:58:38.714" v="790" actId="20577"/>
        <pc:sldMkLst>
          <pc:docMk/>
          <pc:sldMk cId="578594989" sldId="268"/>
        </pc:sldMkLst>
        <pc:spChg chg="mod">
          <ac:chgData name="creseta binns" userId="982466b8666414a6" providerId="LiveId" clId="{4A4CCBE8-EC88-49E7-AE84-A794EA8104F9}" dt="2024-06-16T19:46:54.315" v="360" actId="14100"/>
          <ac:spMkLst>
            <pc:docMk/>
            <pc:sldMk cId="578594989" sldId="268"/>
            <ac:spMk id="2" creationId="{200BFAEC-755B-F67B-6E7D-C476B11E5918}"/>
          </ac:spMkLst>
        </pc:spChg>
        <pc:spChg chg="mod">
          <ac:chgData name="creseta binns" userId="982466b8666414a6" providerId="LiveId" clId="{4A4CCBE8-EC88-49E7-AE84-A794EA8104F9}" dt="2024-06-16T19:47:01.271" v="361" actId="1076"/>
          <ac:spMkLst>
            <pc:docMk/>
            <pc:sldMk cId="578594989" sldId="268"/>
            <ac:spMk id="3" creationId="{9E4A213A-F850-9F9F-D81A-B5AFABF77AEE}"/>
          </ac:spMkLst>
        </pc:spChg>
        <pc:spChg chg="del mod">
          <ac:chgData name="creseta binns" userId="982466b8666414a6" providerId="LiveId" clId="{4A4CCBE8-EC88-49E7-AE84-A794EA8104F9}" dt="2024-06-16T19:45:48.110" v="330" actId="478"/>
          <ac:spMkLst>
            <pc:docMk/>
            <pc:sldMk cId="578594989" sldId="268"/>
            <ac:spMk id="4" creationId="{2F59B14D-2C00-2268-9B97-FD4FC2CFE380}"/>
          </ac:spMkLst>
        </pc:spChg>
        <pc:spChg chg="del mod">
          <ac:chgData name="creseta binns" userId="982466b8666414a6" providerId="LiveId" clId="{4A4CCBE8-EC88-49E7-AE84-A794EA8104F9}" dt="2024-06-16T19:47:14.184" v="363" actId="478"/>
          <ac:spMkLst>
            <pc:docMk/>
            <pc:sldMk cId="578594989" sldId="268"/>
            <ac:spMk id="5" creationId="{20395B6B-ADB2-D556-A6B1-74D76B477007}"/>
          </ac:spMkLst>
        </pc:spChg>
        <pc:spChg chg="mod">
          <ac:chgData name="creseta binns" userId="982466b8666414a6" providerId="LiveId" clId="{4A4CCBE8-EC88-49E7-AE84-A794EA8104F9}" dt="2024-06-16T19:58:38.714" v="790" actId="20577"/>
          <ac:spMkLst>
            <pc:docMk/>
            <pc:sldMk cId="578594989" sldId="268"/>
            <ac:spMk id="6" creationId="{1A6BE05F-ACCA-6C2F-2062-B27F0A67DC24}"/>
          </ac:spMkLst>
        </pc:spChg>
        <pc:picChg chg="add mod">
          <ac:chgData name="creseta binns" userId="982466b8666414a6" providerId="LiveId" clId="{4A4CCBE8-EC88-49E7-AE84-A794EA8104F9}" dt="2024-06-16T19:47:06.679" v="362" actId="1076"/>
          <ac:picMkLst>
            <pc:docMk/>
            <pc:sldMk cId="578594989" sldId="268"/>
            <ac:picMk id="7" creationId="{98943530-640F-0B6D-FCA3-5BCB7D15F80C}"/>
          </ac:picMkLst>
        </pc:picChg>
      </pc:sldChg>
      <pc:sldChg chg="addSp delSp modSp mod">
        <pc:chgData name="creseta binns" userId="982466b8666414a6" providerId="LiveId" clId="{4A4CCBE8-EC88-49E7-AE84-A794EA8104F9}" dt="2024-06-16T20:15:06.788" v="1190" actId="20577"/>
        <pc:sldMkLst>
          <pc:docMk/>
          <pc:sldMk cId="1030350875" sldId="269"/>
        </pc:sldMkLst>
        <pc:spChg chg="mod">
          <ac:chgData name="creseta binns" userId="982466b8666414a6" providerId="LiveId" clId="{4A4CCBE8-EC88-49E7-AE84-A794EA8104F9}" dt="2024-06-16T20:05:55.985" v="836" actId="14100"/>
          <ac:spMkLst>
            <pc:docMk/>
            <pc:sldMk cId="1030350875" sldId="269"/>
            <ac:spMk id="2" creationId="{200BFAEC-755B-F67B-6E7D-C476B11E5918}"/>
          </ac:spMkLst>
        </pc:spChg>
        <pc:spChg chg="mod">
          <ac:chgData name="creseta binns" userId="982466b8666414a6" providerId="LiveId" clId="{4A4CCBE8-EC88-49E7-AE84-A794EA8104F9}" dt="2024-06-16T20:06:15.711" v="841" actId="1076"/>
          <ac:spMkLst>
            <pc:docMk/>
            <pc:sldMk cId="1030350875" sldId="269"/>
            <ac:spMk id="3" creationId="{9E4A213A-F850-9F9F-D81A-B5AFABF77AEE}"/>
          </ac:spMkLst>
        </pc:spChg>
        <pc:spChg chg="del">
          <ac:chgData name="creseta binns" userId="982466b8666414a6" providerId="LiveId" clId="{4A4CCBE8-EC88-49E7-AE84-A794EA8104F9}" dt="2024-06-16T20:06:19.502" v="842" actId="478"/>
          <ac:spMkLst>
            <pc:docMk/>
            <pc:sldMk cId="1030350875" sldId="269"/>
            <ac:spMk id="4" creationId="{2F59B14D-2C00-2268-9B97-FD4FC2CFE380}"/>
          </ac:spMkLst>
        </pc:spChg>
        <pc:spChg chg="del mod">
          <ac:chgData name="creseta binns" userId="982466b8666414a6" providerId="LiveId" clId="{4A4CCBE8-EC88-49E7-AE84-A794EA8104F9}" dt="2024-06-16T20:07:03.723" v="848" actId="478"/>
          <ac:spMkLst>
            <pc:docMk/>
            <pc:sldMk cId="1030350875" sldId="269"/>
            <ac:spMk id="5" creationId="{20395B6B-ADB2-D556-A6B1-74D76B477007}"/>
          </ac:spMkLst>
        </pc:spChg>
        <pc:spChg chg="mod">
          <ac:chgData name="creseta binns" userId="982466b8666414a6" providerId="LiveId" clId="{4A4CCBE8-EC88-49E7-AE84-A794EA8104F9}" dt="2024-06-16T20:15:06.788" v="1190" actId="20577"/>
          <ac:spMkLst>
            <pc:docMk/>
            <pc:sldMk cId="1030350875" sldId="269"/>
            <ac:spMk id="6" creationId="{1A6BE05F-ACCA-6C2F-2062-B27F0A67DC24}"/>
          </ac:spMkLst>
        </pc:spChg>
        <pc:picChg chg="add mod">
          <ac:chgData name="creseta binns" userId="982466b8666414a6" providerId="LiveId" clId="{4A4CCBE8-EC88-49E7-AE84-A794EA8104F9}" dt="2024-06-16T20:06:59.583" v="847" actId="1076"/>
          <ac:picMkLst>
            <pc:docMk/>
            <pc:sldMk cId="1030350875" sldId="269"/>
            <ac:picMk id="7" creationId="{C2097721-460A-8125-EFD0-D93C8E192F81}"/>
          </ac:picMkLst>
        </pc:picChg>
      </pc:sldChg>
      <pc:sldChg chg="addSp delSp modSp mod">
        <pc:chgData name="creseta binns" userId="982466b8666414a6" providerId="LiveId" clId="{4A4CCBE8-EC88-49E7-AE84-A794EA8104F9}" dt="2024-06-16T20:19:32.190" v="1284" actId="1076"/>
        <pc:sldMkLst>
          <pc:docMk/>
          <pc:sldMk cId="3490717433" sldId="270"/>
        </pc:sldMkLst>
        <pc:spChg chg="mod">
          <ac:chgData name="creseta binns" userId="982466b8666414a6" providerId="LiveId" clId="{4A4CCBE8-EC88-49E7-AE84-A794EA8104F9}" dt="2024-06-16T20:17:07.297" v="1244" actId="1076"/>
          <ac:spMkLst>
            <pc:docMk/>
            <pc:sldMk cId="3490717433" sldId="270"/>
            <ac:spMk id="2" creationId="{200BFAEC-755B-F67B-6E7D-C476B11E5918}"/>
          </ac:spMkLst>
        </pc:spChg>
        <pc:spChg chg="mod">
          <ac:chgData name="creseta binns" userId="982466b8666414a6" providerId="LiveId" clId="{4A4CCBE8-EC88-49E7-AE84-A794EA8104F9}" dt="2024-06-16T20:17:58.064" v="1250" actId="20577"/>
          <ac:spMkLst>
            <pc:docMk/>
            <pc:sldMk cId="3490717433" sldId="270"/>
            <ac:spMk id="3" creationId="{9E4A213A-F850-9F9F-D81A-B5AFABF77AEE}"/>
          </ac:spMkLst>
        </pc:spChg>
        <pc:spChg chg="del">
          <ac:chgData name="creseta binns" userId="982466b8666414a6" providerId="LiveId" clId="{4A4CCBE8-EC88-49E7-AE84-A794EA8104F9}" dt="2024-06-16T20:16:46.677" v="1240" actId="478"/>
          <ac:spMkLst>
            <pc:docMk/>
            <pc:sldMk cId="3490717433" sldId="270"/>
            <ac:spMk id="4" creationId="{2F59B14D-2C00-2268-9B97-FD4FC2CFE380}"/>
          </ac:spMkLst>
        </pc:spChg>
        <pc:spChg chg="mod">
          <ac:chgData name="creseta binns" userId="982466b8666414a6" providerId="LiveId" clId="{4A4CCBE8-EC88-49E7-AE84-A794EA8104F9}" dt="2024-06-16T20:19:26.911" v="1283" actId="1076"/>
          <ac:spMkLst>
            <pc:docMk/>
            <pc:sldMk cId="3490717433" sldId="270"/>
            <ac:spMk id="5" creationId="{20395B6B-ADB2-D556-A6B1-74D76B477007}"/>
          </ac:spMkLst>
        </pc:spChg>
        <pc:spChg chg="del mod">
          <ac:chgData name="creseta binns" userId="982466b8666414a6" providerId="LiveId" clId="{4A4CCBE8-EC88-49E7-AE84-A794EA8104F9}" dt="2024-06-16T20:18:54.320" v="1278" actId="478"/>
          <ac:spMkLst>
            <pc:docMk/>
            <pc:sldMk cId="3490717433" sldId="270"/>
            <ac:spMk id="6" creationId="{1A6BE05F-ACCA-6C2F-2062-B27F0A67DC24}"/>
          </ac:spMkLst>
        </pc:spChg>
        <pc:picChg chg="add mod">
          <ac:chgData name="creseta binns" userId="982466b8666414a6" providerId="LiveId" clId="{4A4CCBE8-EC88-49E7-AE84-A794EA8104F9}" dt="2024-06-16T20:17:19.564" v="1247" actId="1076"/>
          <ac:picMkLst>
            <pc:docMk/>
            <pc:sldMk cId="3490717433" sldId="270"/>
            <ac:picMk id="7" creationId="{44825CD0-53FB-1195-3633-C2367BA7399A}"/>
          </ac:picMkLst>
        </pc:picChg>
        <pc:picChg chg="add mod">
          <ac:chgData name="creseta binns" userId="982466b8666414a6" providerId="LiveId" clId="{4A4CCBE8-EC88-49E7-AE84-A794EA8104F9}" dt="2024-06-16T20:19:32.190" v="1284" actId="1076"/>
          <ac:picMkLst>
            <pc:docMk/>
            <pc:sldMk cId="3490717433" sldId="270"/>
            <ac:picMk id="8" creationId="{18DC44C0-D2E7-DCDC-100E-1EADFB456FF3}"/>
          </ac:picMkLst>
        </pc:picChg>
      </pc:sldChg>
      <pc:sldChg chg="del">
        <pc:chgData name="creseta binns" userId="982466b8666414a6" providerId="LiveId" clId="{4A4CCBE8-EC88-49E7-AE84-A794EA8104F9}" dt="2024-06-16T20:19:50.956" v="1285" actId="2696"/>
        <pc:sldMkLst>
          <pc:docMk/>
          <pc:sldMk cId="122252372" sldId="271"/>
        </pc:sldMkLst>
      </pc:sldChg>
      <pc:sldChg chg="modSp new mod">
        <pc:chgData name="creseta binns" userId="982466b8666414a6" providerId="LiveId" clId="{4A4CCBE8-EC88-49E7-AE84-A794EA8104F9}" dt="2024-06-16T20:39:49.961" v="1449" actId="20577"/>
        <pc:sldMkLst>
          <pc:docMk/>
          <pc:sldMk cId="2762742783" sldId="272"/>
        </pc:sldMkLst>
        <pc:spChg chg="mod">
          <ac:chgData name="creseta binns" userId="982466b8666414a6" providerId="LiveId" clId="{4A4CCBE8-EC88-49E7-AE84-A794EA8104F9}" dt="2024-06-16T20:37:23.279" v="1358" actId="27636"/>
          <ac:spMkLst>
            <pc:docMk/>
            <pc:sldMk cId="2762742783" sldId="272"/>
            <ac:spMk id="2" creationId="{FD7A39AF-5CF0-CEAB-6FA8-C17A69E2FD3B}"/>
          </ac:spMkLst>
        </pc:spChg>
        <pc:spChg chg="mod">
          <ac:chgData name="creseta binns" userId="982466b8666414a6" providerId="LiveId" clId="{4A4CCBE8-EC88-49E7-AE84-A794EA8104F9}" dt="2024-06-16T20:39:49.961" v="1449" actId="20577"/>
          <ac:spMkLst>
            <pc:docMk/>
            <pc:sldMk cId="2762742783" sldId="272"/>
            <ac:spMk id="3" creationId="{40BCBAC5-2715-AEC5-D0AB-AA6A28639E43}"/>
          </ac:spMkLst>
        </pc:spChg>
      </pc:sldChg>
      <pc:sldChg chg="modSp mod">
        <pc:chgData name="creseta binns" userId="982466b8666414a6" providerId="LiveId" clId="{4A4CCBE8-EC88-49E7-AE84-A794EA8104F9}" dt="2024-06-16T20:52:37.526" v="1915" actId="20577"/>
        <pc:sldMkLst>
          <pc:docMk/>
          <pc:sldMk cId="682182800" sldId="273"/>
        </pc:sldMkLst>
        <pc:spChg chg="mod">
          <ac:chgData name="creseta binns" userId="982466b8666414a6" providerId="LiveId" clId="{4A4CCBE8-EC88-49E7-AE84-A794EA8104F9}" dt="2024-06-16T16:17:24.599" v="77" actId="20577"/>
          <ac:spMkLst>
            <pc:docMk/>
            <pc:sldMk cId="682182800" sldId="273"/>
            <ac:spMk id="2" creationId="{FD7A39AF-5CF0-CEAB-6FA8-C17A69E2FD3B}"/>
          </ac:spMkLst>
        </pc:spChg>
        <pc:spChg chg="mod">
          <ac:chgData name="creseta binns" userId="982466b8666414a6" providerId="LiveId" clId="{4A4CCBE8-EC88-49E7-AE84-A794EA8104F9}" dt="2024-06-16T20:52:37.526" v="1915" actId="20577"/>
          <ac:spMkLst>
            <pc:docMk/>
            <pc:sldMk cId="682182800" sldId="273"/>
            <ac:spMk id="3" creationId="{40BCBAC5-2715-AEC5-D0AB-AA6A28639E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6/16/2024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28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9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6/16/2024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01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85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3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1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7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8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6/16/2024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54160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2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6/16/2024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80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6/16/2024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0458189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6612225-B23B-2F06-CED4-05CE49658073}"/>
              </a:ext>
            </a:extLst>
          </p:cNvPr>
          <p:cNvSpPr>
            <a:spLocks noGrp="1"/>
          </p:cNvSpPr>
          <p:nvPr>
            <p:ph type="ctrTitle"/>
          </p:nvPr>
        </p:nvSpPr>
        <p:spPr>
          <a:xfrm>
            <a:off x="4739751" y="768334"/>
            <a:ext cx="6479629" cy="2866405"/>
          </a:xfrm>
        </p:spPr>
        <p:txBody>
          <a:bodyPr>
            <a:normAutofit/>
          </a:bodyPr>
          <a:lstStyle/>
          <a:p>
            <a:r>
              <a:rPr lang="en-US" dirty="0"/>
              <a:t>CEIS150 Python Stock Tracking Project</a:t>
            </a:r>
          </a:p>
        </p:txBody>
      </p:sp>
      <p:sp>
        <p:nvSpPr>
          <p:cNvPr id="3" name="Subtitle 2">
            <a:extLst>
              <a:ext uri="{FF2B5EF4-FFF2-40B4-BE49-F238E27FC236}">
                <a16:creationId xmlns:a16="http://schemas.microsoft.com/office/drawing/2014/main" id="{DD4B3304-C111-4D30-2BA0-A610E1389016}"/>
              </a:ext>
            </a:extLst>
          </p:cNvPr>
          <p:cNvSpPr>
            <a:spLocks noGrp="1"/>
          </p:cNvSpPr>
          <p:nvPr>
            <p:ph type="subTitle" idx="1"/>
          </p:nvPr>
        </p:nvSpPr>
        <p:spPr>
          <a:xfrm>
            <a:off x="4739751" y="4283239"/>
            <a:ext cx="6479629" cy="1475177"/>
          </a:xfrm>
        </p:spPr>
        <p:txBody>
          <a:bodyPr>
            <a:normAutofit/>
          </a:bodyPr>
          <a:lstStyle/>
          <a:p>
            <a:r>
              <a:rPr lang="en-US" dirty="0"/>
              <a:t>Creseta Binns</a:t>
            </a:r>
          </a:p>
        </p:txBody>
      </p:sp>
      <p:pic>
        <p:nvPicPr>
          <p:cNvPr id="4" name="Picture 3" descr="Neon 3D circle art">
            <a:extLst>
              <a:ext uri="{FF2B5EF4-FFF2-40B4-BE49-F238E27FC236}">
                <a16:creationId xmlns:a16="http://schemas.microsoft.com/office/drawing/2014/main" id="{51492E5E-E8FE-B07A-0CAE-E71834985432}"/>
              </a:ext>
            </a:extLst>
          </p:cNvPr>
          <p:cNvPicPr>
            <a:picLocks noChangeAspect="1"/>
          </p:cNvPicPr>
          <p:nvPr/>
        </p:nvPicPr>
        <p:blipFill rotWithShape="1">
          <a:blip r:embed="rId2"/>
          <a:srcRect l="29460" r="27030"/>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06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6831-3AB7-3569-28D4-2E530F0FA3A7}"/>
              </a:ext>
            </a:extLst>
          </p:cNvPr>
          <p:cNvSpPr>
            <a:spLocks noGrp="1"/>
          </p:cNvSpPr>
          <p:nvPr>
            <p:ph type="title"/>
          </p:nvPr>
        </p:nvSpPr>
        <p:spPr/>
        <p:txBody>
          <a:bodyPr>
            <a:normAutofit fontScale="90000"/>
          </a:bodyPr>
          <a:lstStyle/>
          <a:p>
            <a:r>
              <a:rPr kumimoji="0" lang="en-US" sz="4000" b="1" i="0" u="none" strike="noStrike" kern="1200" cap="none" spc="0" normalizeH="0" baseline="0" noProof="0" dirty="0">
                <a:ln>
                  <a:noFill/>
                </a:ln>
                <a:solidFill>
                  <a:srgbClr val="000000"/>
                </a:solidFill>
                <a:effectLst/>
                <a:uLnTx/>
                <a:uFillTx/>
                <a:latin typeface="Neue Haas Grotesk Text Pro"/>
                <a:ea typeface="+mj-ea"/>
                <a:cs typeface="+mj-cs"/>
              </a:rPr>
              <a:t>Inheritance Summary Report Cont.</a:t>
            </a:r>
            <a:endParaRPr lang="en-US" dirty="0"/>
          </a:p>
        </p:txBody>
      </p:sp>
      <p:sp>
        <p:nvSpPr>
          <p:cNvPr id="3" name="Text Placeholder 2">
            <a:extLst>
              <a:ext uri="{FF2B5EF4-FFF2-40B4-BE49-F238E27FC236}">
                <a16:creationId xmlns:a16="http://schemas.microsoft.com/office/drawing/2014/main" id="{9A280247-DD76-B192-E0AA-D5737628DAF3}"/>
              </a:ext>
            </a:extLst>
          </p:cNvPr>
          <p:cNvSpPr>
            <a:spLocks noGrp="1"/>
          </p:cNvSpPr>
          <p:nvPr>
            <p:ph type="body" idx="1"/>
          </p:nvPr>
        </p:nvSpPr>
        <p:spPr>
          <a:xfrm>
            <a:off x="566928" y="2039112"/>
            <a:ext cx="5239512" cy="527625"/>
          </a:xfrm>
        </p:spPr>
        <p:txBody>
          <a:bodyPr/>
          <a:lstStyle/>
          <a:p>
            <a:r>
              <a:rPr lang="en-US" dirty="0"/>
              <a:t>Unit Tests</a:t>
            </a:r>
          </a:p>
        </p:txBody>
      </p:sp>
      <p:sp>
        <p:nvSpPr>
          <p:cNvPr id="5" name="Text Placeholder 4">
            <a:extLst>
              <a:ext uri="{FF2B5EF4-FFF2-40B4-BE49-F238E27FC236}">
                <a16:creationId xmlns:a16="http://schemas.microsoft.com/office/drawing/2014/main" id="{AF913C85-3DD7-9CAB-B4E2-E79B0F58C450}"/>
              </a:ext>
            </a:extLst>
          </p:cNvPr>
          <p:cNvSpPr>
            <a:spLocks noGrp="1"/>
          </p:cNvSpPr>
          <p:nvPr>
            <p:ph type="body" sz="quarter" idx="3"/>
          </p:nvPr>
        </p:nvSpPr>
        <p:spPr>
          <a:xfrm>
            <a:off x="6385562" y="2039112"/>
            <a:ext cx="5239512" cy="582022"/>
          </a:xfrm>
        </p:spPr>
        <p:txBody>
          <a:bodyPr/>
          <a:lstStyle/>
          <a:p>
            <a:r>
              <a:rPr lang="en-US" dirty="0"/>
              <a:t>Classes in Stock Menu Program</a:t>
            </a:r>
          </a:p>
        </p:txBody>
      </p:sp>
      <p:pic>
        <p:nvPicPr>
          <p:cNvPr id="7" name="Picture 6">
            <a:extLst>
              <a:ext uri="{FF2B5EF4-FFF2-40B4-BE49-F238E27FC236}">
                <a16:creationId xmlns:a16="http://schemas.microsoft.com/office/drawing/2014/main" id="{3EDB00FD-38E7-6E20-5FD4-A5977A967B63}"/>
              </a:ext>
            </a:extLst>
          </p:cNvPr>
          <p:cNvPicPr>
            <a:picLocks noChangeAspect="1"/>
          </p:cNvPicPr>
          <p:nvPr/>
        </p:nvPicPr>
        <p:blipFill>
          <a:blip r:embed="rId2"/>
          <a:stretch>
            <a:fillRect/>
          </a:stretch>
        </p:blipFill>
        <p:spPr>
          <a:xfrm>
            <a:off x="566927" y="2621134"/>
            <a:ext cx="3828609" cy="3358967"/>
          </a:xfrm>
          <a:prstGeom prst="rect">
            <a:avLst/>
          </a:prstGeom>
        </p:spPr>
      </p:pic>
      <p:pic>
        <p:nvPicPr>
          <p:cNvPr id="8" name="Picture 7">
            <a:extLst>
              <a:ext uri="{FF2B5EF4-FFF2-40B4-BE49-F238E27FC236}">
                <a16:creationId xmlns:a16="http://schemas.microsoft.com/office/drawing/2014/main" id="{4425B87D-24A2-23C2-657A-7E8D697C141F}"/>
              </a:ext>
            </a:extLst>
          </p:cNvPr>
          <p:cNvPicPr>
            <a:picLocks noChangeAspect="1"/>
          </p:cNvPicPr>
          <p:nvPr/>
        </p:nvPicPr>
        <p:blipFill>
          <a:blip r:embed="rId3"/>
          <a:stretch>
            <a:fillRect/>
          </a:stretch>
        </p:blipFill>
        <p:spPr>
          <a:xfrm>
            <a:off x="6520154" y="2621135"/>
            <a:ext cx="3669622" cy="3358966"/>
          </a:xfrm>
          <a:prstGeom prst="rect">
            <a:avLst/>
          </a:prstGeom>
        </p:spPr>
      </p:pic>
    </p:spTree>
    <p:extLst>
      <p:ext uri="{BB962C8B-B14F-4D97-AF65-F5344CB8AC3E}">
        <p14:creationId xmlns:p14="http://schemas.microsoft.com/office/powerpoint/2010/main" val="250027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9443-B39D-B3F5-64EE-479048C915C3}"/>
              </a:ext>
            </a:extLst>
          </p:cNvPr>
          <p:cNvSpPr>
            <a:spLocks noGrp="1"/>
          </p:cNvSpPr>
          <p:nvPr>
            <p:ph type="title"/>
          </p:nvPr>
        </p:nvSpPr>
        <p:spPr>
          <a:xfrm>
            <a:off x="562149" y="616125"/>
            <a:ext cx="7333488" cy="1271016"/>
          </a:xfrm>
        </p:spPr>
        <p:txBody>
          <a:bodyPr/>
          <a:lstStyle/>
          <a:p>
            <a:r>
              <a:rPr lang="en-US" dirty="0"/>
              <a:t>Creating A Chart</a:t>
            </a:r>
          </a:p>
        </p:txBody>
      </p:sp>
      <p:sp>
        <p:nvSpPr>
          <p:cNvPr id="3" name="Text Placeholder 2">
            <a:extLst>
              <a:ext uri="{FF2B5EF4-FFF2-40B4-BE49-F238E27FC236}">
                <a16:creationId xmlns:a16="http://schemas.microsoft.com/office/drawing/2014/main" id="{920A3AEB-AD7D-9F1D-5C58-A236A8E441C2}"/>
              </a:ext>
            </a:extLst>
          </p:cNvPr>
          <p:cNvSpPr>
            <a:spLocks noGrp="1"/>
          </p:cNvSpPr>
          <p:nvPr>
            <p:ph type="body" idx="1"/>
          </p:nvPr>
        </p:nvSpPr>
        <p:spPr>
          <a:xfrm>
            <a:off x="569423" y="1819636"/>
            <a:ext cx="5239512" cy="823912"/>
          </a:xfrm>
        </p:spPr>
        <p:txBody>
          <a:bodyPr/>
          <a:lstStyle/>
          <a:p>
            <a:r>
              <a:rPr lang="en-US" dirty="0"/>
              <a:t>Implement </a:t>
            </a:r>
            <a:r>
              <a:rPr lang="en-US" dirty="0" err="1"/>
              <a:t>display_stock_chart</a:t>
            </a:r>
            <a:r>
              <a:rPr lang="en-US" dirty="0"/>
              <a:t>()</a:t>
            </a:r>
          </a:p>
        </p:txBody>
      </p:sp>
      <p:sp>
        <p:nvSpPr>
          <p:cNvPr id="6" name="Content Placeholder 5">
            <a:extLst>
              <a:ext uri="{FF2B5EF4-FFF2-40B4-BE49-F238E27FC236}">
                <a16:creationId xmlns:a16="http://schemas.microsoft.com/office/drawing/2014/main" id="{427AFAE5-81CE-94E0-9A03-78C9BE7A2F02}"/>
              </a:ext>
            </a:extLst>
          </p:cNvPr>
          <p:cNvSpPr>
            <a:spLocks noGrp="1"/>
          </p:cNvSpPr>
          <p:nvPr>
            <p:ph sz="quarter" idx="4"/>
          </p:nvPr>
        </p:nvSpPr>
        <p:spPr>
          <a:xfrm>
            <a:off x="6096000" y="2643548"/>
            <a:ext cx="5239512" cy="2571557"/>
          </a:xfrm>
        </p:spPr>
        <p:txBody>
          <a:bodyPr/>
          <a:lstStyle/>
          <a:p>
            <a:r>
              <a:rPr lang="en-US" dirty="0"/>
              <a:t>In this part of the program, I created a stock chart as a visualization for the stock data. To create the stock chart, I will be using the matplotlib library. This library makes it easy to create many types of visualizations from simple line charts to more complex and interactive graphics.</a:t>
            </a:r>
          </a:p>
        </p:txBody>
      </p:sp>
      <p:pic>
        <p:nvPicPr>
          <p:cNvPr id="7" name="Picture 6">
            <a:extLst>
              <a:ext uri="{FF2B5EF4-FFF2-40B4-BE49-F238E27FC236}">
                <a16:creationId xmlns:a16="http://schemas.microsoft.com/office/drawing/2014/main" id="{F9949375-1418-0EC0-1AA1-F08FE94818B0}"/>
              </a:ext>
            </a:extLst>
          </p:cNvPr>
          <p:cNvPicPr>
            <a:picLocks noChangeAspect="1"/>
          </p:cNvPicPr>
          <p:nvPr/>
        </p:nvPicPr>
        <p:blipFill>
          <a:blip r:embed="rId2"/>
          <a:stretch>
            <a:fillRect/>
          </a:stretch>
        </p:blipFill>
        <p:spPr>
          <a:xfrm>
            <a:off x="1106905" y="2643548"/>
            <a:ext cx="3610565" cy="3336888"/>
          </a:xfrm>
          <a:prstGeom prst="rect">
            <a:avLst/>
          </a:prstGeom>
        </p:spPr>
      </p:pic>
    </p:spTree>
    <p:extLst>
      <p:ext uri="{BB962C8B-B14F-4D97-AF65-F5344CB8AC3E}">
        <p14:creationId xmlns:p14="http://schemas.microsoft.com/office/powerpoint/2010/main" val="348879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FAEC-755B-F67B-6E7D-C476B11E5918}"/>
              </a:ext>
            </a:extLst>
          </p:cNvPr>
          <p:cNvSpPr>
            <a:spLocks noGrp="1"/>
          </p:cNvSpPr>
          <p:nvPr>
            <p:ph type="title"/>
          </p:nvPr>
        </p:nvSpPr>
        <p:spPr/>
        <p:txBody>
          <a:bodyPr/>
          <a:lstStyle/>
          <a:p>
            <a:r>
              <a:rPr lang="en-US" dirty="0"/>
              <a:t>Loading Data</a:t>
            </a:r>
          </a:p>
        </p:txBody>
      </p:sp>
      <p:sp>
        <p:nvSpPr>
          <p:cNvPr id="3" name="Text Placeholder 2">
            <a:extLst>
              <a:ext uri="{FF2B5EF4-FFF2-40B4-BE49-F238E27FC236}">
                <a16:creationId xmlns:a16="http://schemas.microsoft.com/office/drawing/2014/main" id="{9E4A213A-F850-9F9F-D81A-B5AFABF77AEE}"/>
              </a:ext>
            </a:extLst>
          </p:cNvPr>
          <p:cNvSpPr>
            <a:spLocks noGrp="1"/>
          </p:cNvSpPr>
          <p:nvPr>
            <p:ph type="body" idx="1"/>
          </p:nvPr>
        </p:nvSpPr>
        <p:spPr>
          <a:xfrm>
            <a:off x="569423" y="2039112"/>
            <a:ext cx="5239512" cy="527625"/>
          </a:xfrm>
        </p:spPr>
        <p:txBody>
          <a:bodyPr/>
          <a:lstStyle/>
          <a:p>
            <a:r>
              <a:rPr lang="en-US" dirty="0"/>
              <a:t>Download Historical Data</a:t>
            </a:r>
          </a:p>
        </p:txBody>
      </p:sp>
      <p:sp>
        <p:nvSpPr>
          <p:cNvPr id="6" name="Content Placeholder 5">
            <a:extLst>
              <a:ext uri="{FF2B5EF4-FFF2-40B4-BE49-F238E27FC236}">
                <a16:creationId xmlns:a16="http://schemas.microsoft.com/office/drawing/2014/main" id="{1A6BE05F-ACCA-6C2F-2062-B27F0A67DC24}"/>
              </a:ext>
            </a:extLst>
          </p:cNvPr>
          <p:cNvSpPr>
            <a:spLocks noGrp="1"/>
          </p:cNvSpPr>
          <p:nvPr>
            <p:ph sz="quarter" idx="4"/>
          </p:nvPr>
        </p:nvSpPr>
        <p:spPr>
          <a:xfrm>
            <a:off x="6527445" y="2596110"/>
            <a:ext cx="5239512" cy="2571557"/>
          </a:xfrm>
        </p:spPr>
        <p:txBody>
          <a:bodyPr/>
          <a:lstStyle/>
          <a:p>
            <a:r>
              <a:rPr lang="en-US" dirty="0"/>
              <a:t>In this step I downloaded historical stock data from the Yahoo Finance website that is provided as a downloadable csv file. Then I used the csv library to implement the import functionality</a:t>
            </a:r>
          </a:p>
        </p:txBody>
      </p:sp>
      <p:pic>
        <p:nvPicPr>
          <p:cNvPr id="7" name="Picture 6">
            <a:extLst>
              <a:ext uri="{FF2B5EF4-FFF2-40B4-BE49-F238E27FC236}">
                <a16:creationId xmlns:a16="http://schemas.microsoft.com/office/drawing/2014/main" id="{C9BC0E28-63D6-12F2-CBF3-123955EDD5E2}"/>
              </a:ext>
            </a:extLst>
          </p:cNvPr>
          <p:cNvPicPr>
            <a:picLocks noChangeAspect="1"/>
          </p:cNvPicPr>
          <p:nvPr/>
        </p:nvPicPr>
        <p:blipFill>
          <a:blip r:embed="rId2"/>
          <a:stretch>
            <a:fillRect/>
          </a:stretch>
        </p:blipFill>
        <p:spPr>
          <a:xfrm>
            <a:off x="191879" y="2612152"/>
            <a:ext cx="6144753" cy="3312942"/>
          </a:xfrm>
          <a:prstGeom prst="rect">
            <a:avLst/>
          </a:prstGeom>
        </p:spPr>
      </p:pic>
    </p:spTree>
    <p:extLst>
      <p:ext uri="{BB962C8B-B14F-4D97-AF65-F5344CB8AC3E}">
        <p14:creationId xmlns:p14="http://schemas.microsoft.com/office/powerpoint/2010/main" val="412765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FAEC-755B-F67B-6E7D-C476B11E5918}"/>
              </a:ext>
            </a:extLst>
          </p:cNvPr>
          <p:cNvSpPr>
            <a:spLocks noGrp="1"/>
          </p:cNvSpPr>
          <p:nvPr>
            <p:ph type="title"/>
          </p:nvPr>
        </p:nvSpPr>
        <p:spPr>
          <a:xfrm>
            <a:off x="566928" y="768096"/>
            <a:ext cx="7333488" cy="823912"/>
          </a:xfrm>
        </p:spPr>
        <p:txBody>
          <a:bodyPr/>
          <a:lstStyle/>
          <a:p>
            <a:r>
              <a:rPr lang="en-US" dirty="0"/>
              <a:t>Loading Data Cont.</a:t>
            </a:r>
          </a:p>
        </p:txBody>
      </p:sp>
      <p:sp>
        <p:nvSpPr>
          <p:cNvPr id="3" name="Text Placeholder 2">
            <a:extLst>
              <a:ext uri="{FF2B5EF4-FFF2-40B4-BE49-F238E27FC236}">
                <a16:creationId xmlns:a16="http://schemas.microsoft.com/office/drawing/2014/main" id="{9E4A213A-F850-9F9F-D81A-B5AFABF77AEE}"/>
              </a:ext>
            </a:extLst>
          </p:cNvPr>
          <p:cNvSpPr>
            <a:spLocks noGrp="1"/>
          </p:cNvSpPr>
          <p:nvPr>
            <p:ph type="body" idx="1"/>
          </p:nvPr>
        </p:nvSpPr>
        <p:spPr>
          <a:xfrm>
            <a:off x="566928" y="1622619"/>
            <a:ext cx="5239512" cy="411956"/>
          </a:xfrm>
        </p:spPr>
        <p:txBody>
          <a:bodyPr>
            <a:normAutofit fontScale="92500" lnSpcReduction="10000"/>
          </a:bodyPr>
          <a:lstStyle/>
          <a:p>
            <a:r>
              <a:rPr lang="en-US" dirty="0"/>
              <a:t>Historical Data Import</a:t>
            </a:r>
          </a:p>
        </p:txBody>
      </p:sp>
      <p:sp>
        <p:nvSpPr>
          <p:cNvPr id="6" name="Content Placeholder 5">
            <a:extLst>
              <a:ext uri="{FF2B5EF4-FFF2-40B4-BE49-F238E27FC236}">
                <a16:creationId xmlns:a16="http://schemas.microsoft.com/office/drawing/2014/main" id="{1A6BE05F-ACCA-6C2F-2062-B27F0A67DC24}"/>
              </a:ext>
            </a:extLst>
          </p:cNvPr>
          <p:cNvSpPr>
            <a:spLocks noGrp="1"/>
          </p:cNvSpPr>
          <p:nvPr>
            <p:ph sz="quarter" idx="4"/>
          </p:nvPr>
        </p:nvSpPr>
        <p:spPr>
          <a:xfrm>
            <a:off x="5280660" y="2143221"/>
            <a:ext cx="5239512" cy="2571557"/>
          </a:xfrm>
        </p:spPr>
        <p:txBody>
          <a:bodyPr/>
          <a:lstStyle/>
          <a:p>
            <a:r>
              <a:rPr lang="en-US" dirty="0"/>
              <a:t>Then we implement the </a:t>
            </a:r>
            <a:r>
              <a:rPr lang="en-US" dirty="0" err="1"/>
              <a:t>import_stock_csv</a:t>
            </a:r>
            <a:r>
              <a:rPr lang="en-US" dirty="0"/>
              <a:t>(), then we implement the </a:t>
            </a:r>
            <a:r>
              <a:rPr lang="en-US" dirty="0" err="1"/>
              <a:t>display_report</a:t>
            </a:r>
            <a:r>
              <a:rPr lang="en-US" dirty="0"/>
              <a:t>(</a:t>
            </a:r>
            <a:r>
              <a:rPr lang="en-US" dirty="0" err="1"/>
              <a:t>stock_list</a:t>
            </a:r>
            <a:r>
              <a:rPr lang="en-US" dirty="0"/>
              <a:t>). Then we test the csv import code and use the same symbol as the data that you saved from Yahoo Finance.</a:t>
            </a:r>
          </a:p>
        </p:txBody>
      </p:sp>
      <p:pic>
        <p:nvPicPr>
          <p:cNvPr id="7" name="Picture 6">
            <a:extLst>
              <a:ext uri="{FF2B5EF4-FFF2-40B4-BE49-F238E27FC236}">
                <a16:creationId xmlns:a16="http://schemas.microsoft.com/office/drawing/2014/main" id="{98943530-640F-0B6D-FCA3-5BCB7D15F80C}"/>
              </a:ext>
            </a:extLst>
          </p:cNvPr>
          <p:cNvPicPr>
            <a:picLocks noChangeAspect="1"/>
          </p:cNvPicPr>
          <p:nvPr/>
        </p:nvPicPr>
        <p:blipFill>
          <a:blip r:embed="rId2"/>
          <a:stretch>
            <a:fillRect/>
          </a:stretch>
        </p:blipFill>
        <p:spPr>
          <a:xfrm>
            <a:off x="566928" y="2034575"/>
            <a:ext cx="3303775" cy="3951268"/>
          </a:xfrm>
          <a:prstGeom prst="rect">
            <a:avLst/>
          </a:prstGeom>
        </p:spPr>
      </p:pic>
    </p:spTree>
    <p:extLst>
      <p:ext uri="{BB962C8B-B14F-4D97-AF65-F5344CB8AC3E}">
        <p14:creationId xmlns:p14="http://schemas.microsoft.com/office/powerpoint/2010/main" val="57859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FAEC-755B-F67B-6E7D-C476B11E5918}"/>
              </a:ext>
            </a:extLst>
          </p:cNvPr>
          <p:cNvSpPr>
            <a:spLocks noGrp="1"/>
          </p:cNvSpPr>
          <p:nvPr>
            <p:ph type="title"/>
          </p:nvPr>
        </p:nvSpPr>
        <p:spPr>
          <a:xfrm>
            <a:off x="566928" y="768096"/>
            <a:ext cx="7333488" cy="611525"/>
          </a:xfrm>
        </p:spPr>
        <p:txBody>
          <a:bodyPr>
            <a:normAutofit fontScale="90000"/>
          </a:bodyPr>
          <a:lstStyle/>
          <a:p>
            <a:r>
              <a:rPr lang="en-US" dirty="0"/>
              <a:t>GUI (Graphical User Interfaces)</a:t>
            </a:r>
          </a:p>
        </p:txBody>
      </p:sp>
      <p:sp>
        <p:nvSpPr>
          <p:cNvPr id="3" name="Text Placeholder 2">
            <a:extLst>
              <a:ext uri="{FF2B5EF4-FFF2-40B4-BE49-F238E27FC236}">
                <a16:creationId xmlns:a16="http://schemas.microsoft.com/office/drawing/2014/main" id="{9E4A213A-F850-9F9F-D81A-B5AFABF77AEE}"/>
              </a:ext>
            </a:extLst>
          </p:cNvPr>
          <p:cNvSpPr>
            <a:spLocks noGrp="1"/>
          </p:cNvSpPr>
          <p:nvPr>
            <p:ph type="body" idx="1"/>
          </p:nvPr>
        </p:nvSpPr>
        <p:spPr>
          <a:xfrm>
            <a:off x="562149" y="1484341"/>
            <a:ext cx="5239512" cy="388347"/>
          </a:xfrm>
        </p:spPr>
        <p:txBody>
          <a:bodyPr>
            <a:normAutofit fontScale="92500" lnSpcReduction="20000"/>
          </a:bodyPr>
          <a:lstStyle/>
          <a:p>
            <a:r>
              <a:rPr lang="en-US" dirty="0"/>
              <a:t>Created a GUI Interface</a:t>
            </a:r>
          </a:p>
        </p:txBody>
      </p:sp>
      <p:sp>
        <p:nvSpPr>
          <p:cNvPr id="6" name="Content Placeholder 5">
            <a:extLst>
              <a:ext uri="{FF2B5EF4-FFF2-40B4-BE49-F238E27FC236}">
                <a16:creationId xmlns:a16="http://schemas.microsoft.com/office/drawing/2014/main" id="{1A6BE05F-ACCA-6C2F-2062-B27F0A67DC24}"/>
              </a:ext>
            </a:extLst>
          </p:cNvPr>
          <p:cNvSpPr>
            <a:spLocks noGrp="1"/>
          </p:cNvSpPr>
          <p:nvPr>
            <p:ph sz="quarter" idx="4"/>
          </p:nvPr>
        </p:nvSpPr>
        <p:spPr>
          <a:xfrm>
            <a:off x="5801661" y="2147345"/>
            <a:ext cx="5239512" cy="2571557"/>
          </a:xfrm>
        </p:spPr>
        <p:txBody>
          <a:bodyPr/>
          <a:lstStyle/>
          <a:p>
            <a:r>
              <a:rPr lang="en-US" dirty="0"/>
              <a:t>In this part of the project, I created a graphical user interface using the </a:t>
            </a:r>
            <a:r>
              <a:rPr lang="en-US" dirty="0" err="1"/>
              <a:t>tkinter</a:t>
            </a:r>
            <a:r>
              <a:rPr lang="en-US" dirty="0"/>
              <a:t> library. One advantage of using </a:t>
            </a:r>
            <a:r>
              <a:rPr lang="en-US" dirty="0" err="1"/>
              <a:t>tkinter</a:t>
            </a:r>
            <a:r>
              <a:rPr lang="en-US" dirty="0"/>
              <a:t> is that it’s a cross-platform interface, which means it can be used on Windows, Linux, and Mac. This shows that the program I wrote to create the GUI works.</a:t>
            </a:r>
          </a:p>
        </p:txBody>
      </p:sp>
      <p:pic>
        <p:nvPicPr>
          <p:cNvPr id="7" name="Picture 6">
            <a:extLst>
              <a:ext uri="{FF2B5EF4-FFF2-40B4-BE49-F238E27FC236}">
                <a16:creationId xmlns:a16="http://schemas.microsoft.com/office/drawing/2014/main" id="{C2097721-460A-8125-EFD0-D93C8E192F81}"/>
              </a:ext>
            </a:extLst>
          </p:cNvPr>
          <p:cNvPicPr>
            <a:picLocks noChangeAspect="1"/>
          </p:cNvPicPr>
          <p:nvPr/>
        </p:nvPicPr>
        <p:blipFill>
          <a:blip r:embed="rId2"/>
          <a:stretch>
            <a:fillRect/>
          </a:stretch>
        </p:blipFill>
        <p:spPr>
          <a:xfrm>
            <a:off x="449178" y="1872688"/>
            <a:ext cx="4903303" cy="4107006"/>
          </a:xfrm>
          <a:prstGeom prst="rect">
            <a:avLst/>
          </a:prstGeom>
        </p:spPr>
      </p:pic>
    </p:spTree>
    <p:extLst>
      <p:ext uri="{BB962C8B-B14F-4D97-AF65-F5344CB8AC3E}">
        <p14:creationId xmlns:p14="http://schemas.microsoft.com/office/powerpoint/2010/main" val="103035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FAEC-755B-F67B-6E7D-C476B11E5918}"/>
              </a:ext>
            </a:extLst>
          </p:cNvPr>
          <p:cNvSpPr>
            <a:spLocks noGrp="1"/>
          </p:cNvSpPr>
          <p:nvPr>
            <p:ph type="title"/>
          </p:nvPr>
        </p:nvSpPr>
        <p:spPr>
          <a:xfrm>
            <a:off x="562149" y="182555"/>
            <a:ext cx="7333488" cy="1140915"/>
          </a:xfrm>
        </p:spPr>
        <p:txBody>
          <a:bodyPr>
            <a:normAutofit fontScale="90000"/>
          </a:bodyPr>
          <a:lstStyle/>
          <a:p>
            <a:r>
              <a:rPr lang="en-US" dirty="0"/>
              <a:t>GUI (Graphical User Interfaces) Cont.</a:t>
            </a:r>
          </a:p>
        </p:txBody>
      </p:sp>
      <p:sp>
        <p:nvSpPr>
          <p:cNvPr id="3" name="Text Placeholder 2">
            <a:extLst>
              <a:ext uri="{FF2B5EF4-FFF2-40B4-BE49-F238E27FC236}">
                <a16:creationId xmlns:a16="http://schemas.microsoft.com/office/drawing/2014/main" id="{9E4A213A-F850-9F9F-D81A-B5AFABF77AEE}"/>
              </a:ext>
            </a:extLst>
          </p:cNvPr>
          <p:cNvSpPr>
            <a:spLocks noGrp="1"/>
          </p:cNvSpPr>
          <p:nvPr>
            <p:ph type="body" idx="1"/>
          </p:nvPr>
        </p:nvSpPr>
        <p:spPr>
          <a:xfrm>
            <a:off x="562149" y="1369000"/>
            <a:ext cx="5239512" cy="823912"/>
          </a:xfrm>
        </p:spPr>
        <p:txBody>
          <a:bodyPr/>
          <a:lstStyle/>
          <a:p>
            <a:r>
              <a:rPr lang="en-US" dirty="0"/>
              <a:t>GUI History Tab and Import is Working</a:t>
            </a:r>
          </a:p>
        </p:txBody>
      </p:sp>
      <p:sp>
        <p:nvSpPr>
          <p:cNvPr id="5" name="Text Placeholder 4">
            <a:extLst>
              <a:ext uri="{FF2B5EF4-FFF2-40B4-BE49-F238E27FC236}">
                <a16:creationId xmlns:a16="http://schemas.microsoft.com/office/drawing/2014/main" id="{20395B6B-ADB2-D556-A6B1-74D76B477007}"/>
              </a:ext>
            </a:extLst>
          </p:cNvPr>
          <p:cNvSpPr>
            <a:spLocks noGrp="1"/>
          </p:cNvSpPr>
          <p:nvPr>
            <p:ph type="body" sz="quarter" idx="3"/>
          </p:nvPr>
        </p:nvSpPr>
        <p:spPr>
          <a:xfrm>
            <a:off x="6096000" y="1369000"/>
            <a:ext cx="5239512" cy="508491"/>
          </a:xfrm>
        </p:spPr>
        <p:txBody>
          <a:bodyPr/>
          <a:lstStyle/>
          <a:p>
            <a:r>
              <a:rPr lang="en-US" dirty="0"/>
              <a:t>GUI Report is Completed</a:t>
            </a:r>
          </a:p>
        </p:txBody>
      </p:sp>
      <p:pic>
        <p:nvPicPr>
          <p:cNvPr id="7" name="Picture 6">
            <a:extLst>
              <a:ext uri="{FF2B5EF4-FFF2-40B4-BE49-F238E27FC236}">
                <a16:creationId xmlns:a16="http://schemas.microsoft.com/office/drawing/2014/main" id="{44825CD0-53FB-1195-3633-C2367BA7399A}"/>
              </a:ext>
            </a:extLst>
          </p:cNvPr>
          <p:cNvPicPr>
            <a:picLocks noChangeAspect="1"/>
          </p:cNvPicPr>
          <p:nvPr/>
        </p:nvPicPr>
        <p:blipFill>
          <a:blip r:embed="rId2"/>
          <a:stretch>
            <a:fillRect/>
          </a:stretch>
        </p:blipFill>
        <p:spPr>
          <a:xfrm>
            <a:off x="1315452" y="2192912"/>
            <a:ext cx="3245610" cy="3823476"/>
          </a:xfrm>
          <a:prstGeom prst="rect">
            <a:avLst/>
          </a:prstGeom>
        </p:spPr>
      </p:pic>
      <p:pic>
        <p:nvPicPr>
          <p:cNvPr id="8" name="Picture 7">
            <a:extLst>
              <a:ext uri="{FF2B5EF4-FFF2-40B4-BE49-F238E27FC236}">
                <a16:creationId xmlns:a16="http://schemas.microsoft.com/office/drawing/2014/main" id="{18DC44C0-D2E7-DCDC-100E-1EADFB456FF3}"/>
              </a:ext>
            </a:extLst>
          </p:cNvPr>
          <p:cNvPicPr>
            <a:picLocks noChangeAspect="1"/>
          </p:cNvPicPr>
          <p:nvPr/>
        </p:nvPicPr>
        <p:blipFill>
          <a:blip r:embed="rId3"/>
          <a:stretch>
            <a:fillRect/>
          </a:stretch>
        </p:blipFill>
        <p:spPr>
          <a:xfrm>
            <a:off x="6272832" y="2192912"/>
            <a:ext cx="3245610" cy="3809687"/>
          </a:xfrm>
          <a:prstGeom prst="rect">
            <a:avLst/>
          </a:prstGeom>
        </p:spPr>
      </p:pic>
    </p:spTree>
    <p:extLst>
      <p:ext uri="{BB962C8B-B14F-4D97-AF65-F5344CB8AC3E}">
        <p14:creationId xmlns:p14="http://schemas.microsoft.com/office/powerpoint/2010/main" val="349071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39AF-5CF0-CEAB-6FA8-C17A69E2FD3B}"/>
              </a:ext>
            </a:extLst>
          </p:cNvPr>
          <p:cNvSpPr>
            <a:spLocks noGrp="1"/>
          </p:cNvSpPr>
          <p:nvPr>
            <p:ph type="title"/>
          </p:nvPr>
        </p:nvSpPr>
        <p:spPr>
          <a:xfrm>
            <a:off x="565150" y="209416"/>
            <a:ext cx="7335835" cy="672900"/>
          </a:xfrm>
        </p:spPr>
        <p:txBody>
          <a:bodyPr>
            <a:normAutofit fontScale="90000"/>
          </a:bodyPr>
          <a:lstStyle/>
          <a:p>
            <a:r>
              <a:rPr lang="en-US" dirty="0"/>
              <a:t>Career Skills Developed</a:t>
            </a:r>
          </a:p>
        </p:txBody>
      </p:sp>
      <p:sp>
        <p:nvSpPr>
          <p:cNvPr id="3" name="Content Placeholder 2">
            <a:extLst>
              <a:ext uri="{FF2B5EF4-FFF2-40B4-BE49-F238E27FC236}">
                <a16:creationId xmlns:a16="http://schemas.microsoft.com/office/drawing/2014/main" id="{40BCBAC5-2715-AEC5-D0AB-AA6A28639E43}"/>
              </a:ext>
            </a:extLst>
          </p:cNvPr>
          <p:cNvSpPr>
            <a:spLocks noGrp="1"/>
          </p:cNvSpPr>
          <p:nvPr>
            <p:ph idx="1"/>
          </p:nvPr>
        </p:nvSpPr>
        <p:spPr>
          <a:xfrm>
            <a:off x="565150" y="882315"/>
            <a:ext cx="7335835" cy="5101389"/>
          </a:xfrm>
        </p:spPr>
        <p:txBody>
          <a:bodyPr/>
          <a:lstStyle/>
          <a:p>
            <a:r>
              <a:rPr lang="en-US" dirty="0"/>
              <a:t>Classes and Objects</a:t>
            </a:r>
          </a:p>
          <a:p>
            <a:r>
              <a:rPr lang="en-US" dirty="0"/>
              <a:t>Encapsulation</a:t>
            </a:r>
          </a:p>
          <a:p>
            <a:r>
              <a:rPr lang="en-US" dirty="0"/>
              <a:t>Inheritance</a:t>
            </a:r>
          </a:p>
          <a:p>
            <a:r>
              <a:rPr lang="en-US" dirty="0"/>
              <a:t>Polymorphism</a:t>
            </a:r>
          </a:p>
          <a:p>
            <a:r>
              <a:rPr lang="en-US" dirty="0"/>
              <a:t>Abstraction</a:t>
            </a:r>
          </a:p>
          <a:p>
            <a:r>
              <a:rPr lang="en-US" dirty="0"/>
              <a:t>Composition</a:t>
            </a:r>
          </a:p>
          <a:p>
            <a:r>
              <a:rPr lang="en-US" dirty="0"/>
              <a:t>Interfaces and Abstract Classes</a:t>
            </a:r>
          </a:p>
          <a:p>
            <a:r>
              <a:rPr lang="en-US" dirty="0"/>
              <a:t>Magic Methods</a:t>
            </a:r>
          </a:p>
          <a:p>
            <a:r>
              <a:rPr lang="en-US" dirty="0"/>
              <a:t>Unit Testing</a:t>
            </a:r>
          </a:p>
          <a:p>
            <a:r>
              <a:rPr lang="en-US" dirty="0"/>
              <a:t>Problem Solving</a:t>
            </a:r>
          </a:p>
        </p:txBody>
      </p:sp>
    </p:spTree>
    <p:extLst>
      <p:ext uri="{BB962C8B-B14F-4D97-AF65-F5344CB8AC3E}">
        <p14:creationId xmlns:p14="http://schemas.microsoft.com/office/powerpoint/2010/main" val="276274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39AF-5CF0-CEAB-6FA8-C17A69E2FD3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0BCBAC5-2715-AEC5-D0AB-AA6A28639E43}"/>
              </a:ext>
            </a:extLst>
          </p:cNvPr>
          <p:cNvSpPr>
            <a:spLocks noGrp="1"/>
          </p:cNvSpPr>
          <p:nvPr>
            <p:ph idx="1"/>
          </p:nvPr>
        </p:nvSpPr>
        <p:spPr/>
        <p:txBody>
          <a:bodyPr>
            <a:normAutofit lnSpcReduction="10000"/>
          </a:bodyPr>
          <a:lstStyle/>
          <a:p>
            <a:r>
              <a:rPr lang="en-US" dirty="0"/>
              <a:t>Through my successful completion of this project, I was able to demonstrate the practical application of Python object-oriented programming in financial analysis and investment tracking. I achieved several key objectives throughout this project: data collection and integration, data analysis, visualization, and user interface. This project gave me a deeper understanding of Python programming, financial markets, and data </a:t>
            </a:r>
            <a:r>
              <a:rPr lang="en-US"/>
              <a:t>analysis techniques.</a:t>
            </a:r>
            <a:endParaRPr lang="en-US" dirty="0"/>
          </a:p>
        </p:txBody>
      </p:sp>
    </p:spTree>
    <p:extLst>
      <p:ext uri="{BB962C8B-B14F-4D97-AF65-F5344CB8AC3E}">
        <p14:creationId xmlns:p14="http://schemas.microsoft.com/office/powerpoint/2010/main" val="68218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7B52-6110-D162-BBD4-E01758F399C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123E57E-D8DF-4C98-42E1-485E2937581A}"/>
              </a:ext>
            </a:extLst>
          </p:cNvPr>
          <p:cNvSpPr>
            <a:spLocks noGrp="1"/>
          </p:cNvSpPr>
          <p:nvPr>
            <p:ph idx="1"/>
          </p:nvPr>
        </p:nvSpPr>
        <p:spPr/>
        <p:txBody>
          <a:bodyPr>
            <a:normAutofit fontScale="92500"/>
          </a:bodyPr>
          <a:lstStyle/>
          <a:p>
            <a:r>
              <a:rPr lang="en-US" dirty="0"/>
              <a:t>This project shows how to create applications in Python. I used object-oriented techniques to develop a stock tracking application. In the PowerPoint you will see that the application will have both a console and GUI (Graphical User Interfaces). My PowerPoint also shows that by processing the historical stock data, profit/loss report can be generated. You will also see that the system will use the Python libraries to create charts and get historical stock data from web sites.</a:t>
            </a:r>
          </a:p>
        </p:txBody>
      </p:sp>
    </p:spTree>
    <p:extLst>
      <p:ext uri="{BB962C8B-B14F-4D97-AF65-F5344CB8AC3E}">
        <p14:creationId xmlns:p14="http://schemas.microsoft.com/office/powerpoint/2010/main" val="380286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3861-3632-A808-3E36-06F570B405A9}"/>
              </a:ext>
            </a:extLst>
          </p:cNvPr>
          <p:cNvSpPr>
            <a:spLocks noGrp="1"/>
          </p:cNvSpPr>
          <p:nvPr>
            <p:ph type="title"/>
          </p:nvPr>
        </p:nvSpPr>
        <p:spPr/>
        <p:txBody>
          <a:bodyPr>
            <a:normAutofit fontScale="90000"/>
          </a:bodyPr>
          <a:lstStyle/>
          <a:p>
            <a:r>
              <a:rPr lang="en-US" dirty="0"/>
              <a:t>Software Environment Setup</a:t>
            </a:r>
          </a:p>
        </p:txBody>
      </p:sp>
      <p:sp>
        <p:nvSpPr>
          <p:cNvPr id="3" name="Content Placeholder 2">
            <a:extLst>
              <a:ext uri="{FF2B5EF4-FFF2-40B4-BE49-F238E27FC236}">
                <a16:creationId xmlns:a16="http://schemas.microsoft.com/office/drawing/2014/main" id="{F9539AAD-84AC-0982-6C26-5431218F545E}"/>
              </a:ext>
            </a:extLst>
          </p:cNvPr>
          <p:cNvSpPr>
            <a:spLocks noGrp="1"/>
          </p:cNvSpPr>
          <p:nvPr>
            <p:ph sz="half" idx="1"/>
          </p:nvPr>
        </p:nvSpPr>
        <p:spPr/>
        <p:txBody>
          <a:bodyPr/>
          <a:lstStyle/>
          <a:p>
            <a:r>
              <a:rPr lang="en-US" dirty="0"/>
              <a:t>In this part of the project, I focused on setting up the environment used to develop the stock tracking application. I installed Anaconda and chose Spyder as my IDE for my project. Then I created a program using pseudocode that would’ve been provided by a systems analyst.</a:t>
            </a:r>
          </a:p>
        </p:txBody>
      </p:sp>
      <p:pic>
        <p:nvPicPr>
          <p:cNvPr id="5" name="Picture 4">
            <a:extLst>
              <a:ext uri="{FF2B5EF4-FFF2-40B4-BE49-F238E27FC236}">
                <a16:creationId xmlns:a16="http://schemas.microsoft.com/office/drawing/2014/main" id="{66EB8760-2B1A-A7C3-FF5B-1056DF4107A3}"/>
              </a:ext>
            </a:extLst>
          </p:cNvPr>
          <p:cNvPicPr>
            <a:picLocks noChangeAspect="1"/>
          </p:cNvPicPr>
          <p:nvPr/>
        </p:nvPicPr>
        <p:blipFill>
          <a:blip r:embed="rId2"/>
          <a:stretch>
            <a:fillRect/>
          </a:stretch>
        </p:blipFill>
        <p:spPr>
          <a:xfrm>
            <a:off x="6389637" y="2285432"/>
            <a:ext cx="5239512" cy="3615891"/>
          </a:xfrm>
          <a:prstGeom prst="rect">
            <a:avLst/>
          </a:prstGeom>
        </p:spPr>
      </p:pic>
    </p:spTree>
    <p:extLst>
      <p:ext uri="{BB962C8B-B14F-4D97-AF65-F5344CB8AC3E}">
        <p14:creationId xmlns:p14="http://schemas.microsoft.com/office/powerpoint/2010/main" val="331464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15A9-DA34-9996-AE3D-36CB996080B1}"/>
              </a:ext>
            </a:extLst>
          </p:cNvPr>
          <p:cNvSpPr>
            <a:spLocks noGrp="1"/>
          </p:cNvSpPr>
          <p:nvPr>
            <p:ph type="title"/>
          </p:nvPr>
        </p:nvSpPr>
        <p:spPr/>
        <p:txBody>
          <a:bodyPr>
            <a:normAutofit fontScale="90000"/>
          </a:bodyPr>
          <a:lstStyle/>
          <a:p>
            <a:r>
              <a:rPr lang="en-US" dirty="0"/>
              <a:t>Class Diagrams, Class Coding, &amp; Unit Testing</a:t>
            </a:r>
          </a:p>
        </p:txBody>
      </p:sp>
      <p:sp>
        <p:nvSpPr>
          <p:cNvPr id="3" name="Text Placeholder 2">
            <a:extLst>
              <a:ext uri="{FF2B5EF4-FFF2-40B4-BE49-F238E27FC236}">
                <a16:creationId xmlns:a16="http://schemas.microsoft.com/office/drawing/2014/main" id="{D5F897BA-3C0D-3945-C00C-02EFDAEBDBCA}"/>
              </a:ext>
            </a:extLst>
          </p:cNvPr>
          <p:cNvSpPr>
            <a:spLocks noGrp="1"/>
          </p:cNvSpPr>
          <p:nvPr>
            <p:ph type="body" idx="1"/>
          </p:nvPr>
        </p:nvSpPr>
        <p:spPr>
          <a:xfrm>
            <a:off x="569423" y="2039112"/>
            <a:ext cx="5239512" cy="823912"/>
          </a:xfrm>
        </p:spPr>
        <p:txBody>
          <a:bodyPr>
            <a:normAutofit fontScale="92500" lnSpcReduction="10000"/>
          </a:bodyPr>
          <a:lstStyle/>
          <a:p>
            <a:r>
              <a:rPr lang="en-US" dirty="0"/>
              <a:t>Visio Class Diagram</a:t>
            </a:r>
          </a:p>
        </p:txBody>
      </p:sp>
      <p:sp>
        <p:nvSpPr>
          <p:cNvPr id="5" name="Text Placeholder 4">
            <a:extLst>
              <a:ext uri="{FF2B5EF4-FFF2-40B4-BE49-F238E27FC236}">
                <a16:creationId xmlns:a16="http://schemas.microsoft.com/office/drawing/2014/main" id="{8E6361AE-6C36-1E41-4E99-ED0F28A6EB2E}"/>
              </a:ext>
            </a:extLst>
          </p:cNvPr>
          <p:cNvSpPr>
            <a:spLocks noGrp="1"/>
          </p:cNvSpPr>
          <p:nvPr>
            <p:ph type="body" sz="quarter" idx="3"/>
          </p:nvPr>
        </p:nvSpPr>
        <p:spPr>
          <a:xfrm>
            <a:off x="6383066" y="2039112"/>
            <a:ext cx="5239512" cy="823912"/>
          </a:xfrm>
        </p:spPr>
        <p:txBody>
          <a:bodyPr>
            <a:normAutofit fontScale="92500" lnSpcReduction="10000"/>
          </a:bodyPr>
          <a:lstStyle/>
          <a:p>
            <a:r>
              <a:rPr lang="en-US" dirty="0"/>
              <a:t>Stock Class Code </a:t>
            </a:r>
          </a:p>
          <a:p>
            <a:r>
              <a:rPr lang="en-US" dirty="0"/>
              <a:t>(stock_class.py file)</a:t>
            </a:r>
          </a:p>
        </p:txBody>
      </p:sp>
      <p:pic>
        <p:nvPicPr>
          <p:cNvPr id="7" name="Picture 6">
            <a:extLst>
              <a:ext uri="{FF2B5EF4-FFF2-40B4-BE49-F238E27FC236}">
                <a16:creationId xmlns:a16="http://schemas.microsoft.com/office/drawing/2014/main" id="{CCBCEC32-1F1E-4DFA-D6A7-BFE50B058158}"/>
              </a:ext>
            </a:extLst>
          </p:cNvPr>
          <p:cNvPicPr>
            <a:picLocks noChangeAspect="1"/>
          </p:cNvPicPr>
          <p:nvPr/>
        </p:nvPicPr>
        <p:blipFill>
          <a:blip r:embed="rId2"/>
          <a:stretch>
            <a:fillRect/>
          </a:stretch>
        </p:blipFill>
        <p:spPr>
          <a:xfrm>
            <a:off x="566928" y="3071962"/>
            <a:ext cx="4710925" cy="2689263"/>
          </a:xfrm>
          <a:prstGeom prst="rect">
            <a:avLst/>
          </a:prstGeom>
        </p:spPr>
      </p:pic>
      <p:pic>
        <p:nvPicPr>
          <p:cNvPr id="8" name="Picture 7">
            <a:extLst>
              <a:ext uri="{FF2B5EF4-FFF2-40B4-BE49-F238E27FC236}">
                <a16:creationId xmlns:a16="http://schemas.microsoft.com/office/drawing/2014/main" id="{13A85DFA-FE36-20BD-8EC1-2B088F08601E}"/>
              </a:ext>
            </a:extLst>
          </p:cNvPr>
          <p:cNvPicPr>
            <a:picLocks noChangeAspect="1"/>
          </p:cNvPicPr>
          <p:nvPr/>
        </p:nvPicPr>
        <p:blipFill>
          <a:blip r:embed="rId3"/>
          <a:stretch>
            <a:fillRect/>
          </a:stretch>
        </p:blipFill>
        <p:spPr>
          <a:xfrm>
            <a:off x="6383066" y="3076937"/>
            <a:ext cx="3871450" cy="2684288"/>
          </a:xfrm>
          <a:prstGeom prst="rect">
            <a:avLst/>
          </a:prstGeom>
        </p:spPr>
      </p:pic>
    </p:spTree>
    <p:extLst>
      <p:ext uri="{BB962C8B-B14F-4D97-AF65-F5344CB8AC3E}">
        <p14:creationId xmlns:p14="http://schemas.microsoft.com/office/powerpoint/2010/main" val="212887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99B5-8E8C-035C-056A-27C2C3E36DBD}"/>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00000"/>
                </a:solidFill>
                <a:effectLst/>
                <a:uLnTx/>
                <a:uFillTx/>
                <a:latin typeface="Neue Haas Grotesk Text Pro"/>
                <a:ea typeface="+mj-ea"/>
                <a:cs typeface="+mj-cs"/>
              </a:rPr>
              <a:t>Class Diagrams, Class Coding, &amp; Unit Testing Cont.</a:t>
            </a:r>
            <a:endParaRPr lang="en-US" dirty="0"/>
          </a:p>
        </p:txBody>
      </p:sp>
      <p:sp>
        <p:nvSpPr>
          <p:cNvPr id="3" name="Text Placeholder 2">
            <a:extLst>
              <a:ext uri="{FF2B5EF4-FFF2-40B4-BE49-F238E27FC236}">
                <a16:creationId xmlns:a16="http://schemas.microsoft.com/office/drawing/2014/main" id="{C3A619D8-0A2E-E62C-1221-B94BCC9F9781}"/>
              </a:ext>
            </a:extLst>
          </p:cNvPr>
          <p:cNvSpPr>
            <a:spLocks noGrp="1"/>
          </p:cNvSpPr>
          <p:nvPr>
            <p:ph type="body" idx="1"/>
          </p:nvPr>
        </p:nvSpPr>
        <p:spPr>
          <a:xfrm>
            <a:off x="3318862" y="2129440"/>
            <a:ext cx="5239512" cy="823912"/>
          </a:xfrm>
        </p:spPr>
        <p:txBody>
          <a:bodyPr/>
          <a:lstStyle/>
          <a:p>
            <a:r>
              <a:rPr lang="en-US" dirty="0"/>
              <a:t>Successful Unit Test</a:t>
            </a:r>
          </a:p>
        </p:txBody>
      </p:sp>
      <p:pic>
        <p:nvPicPr>
          <p:cNvPr id="7" name="Picture 6">
            <a:extLst>
              <a:ext uri="{FF2B5EF4-FFF2-40B4-BE49-F238E27FC236}">
                <a16:creationId xmlns:a16="http://schemas.microsoft.com/office/drawing/2014/main" id="{357DCE38-958C-CBC0-232D-126C5E64A54A}"/>
              </a:ext>
            </a:extLst>
          </p:cNvPr>
          <p:cNvPicPr>
            <a:picLocks noChangeAspect="1"/>
          </p:cNvPicPr>
          <p:nvPr/>
        </p:nvPicPr>
        <p:blipFill>
          <a:blip r:embed="rId2"/>
          <a:stretch>
            <a:fillRect/>
          </a:stretch>
        </p:blipFill>
        <p:spPr>
          <a:xfrm>
            <a:off x="566928" y="3043680"/>
            <a:ext cx="4754540" cy="2863530"/>
          </a:xfrm>
          <a:prstGeom prst="rect">
            <a:avLst/>
          </a:prstGeom>
        </p:spPr>
      </p:pic>
      <p:sp>
        <p:nvSpPr>
          <p:cNvPr id="8" name="TextBox 7">
            <a:extLst>
              <a:ext uri="{FF2B5EF4-FFF2-40B4-BE49-F238E27FC236}">
                <a16:creationId xmlns:a16="http://schemas.microsoft.com/office/drawing/2014/main" id="{41A11304-15D2-CEB4-D7E0-5C8236A9F2FC}"/>
              </a:ext>
            </a:extLst>
          </p:cNvPr>
          <p:cNvSpPr txBox="1"/>
          <p:nvPr/>
        </p:nvSpPr>
        <p:spPr>
          <a:xfrm>
            <a:off x="6577263" y="3043681"/>
            <a:ext cx="43313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Unit test of Stock Class code was successful. When I ran the file unit test it attempted to create a new stock and add price history to the stock. After all the tests were completed, the test would produce a report showing which test passed or failed, then provide a summary list of errors that need to be fixed.</a:t>
            </a:r>
          </a:p>
        </p:txBody>
      </p:sp>
    </p:spTree>
    <p:extLst>
      <p:ext uri="{BB962C8B-B14F-4D97-AF65-F5344CB8AC3E}">
        <p14:creationId xmlns:p14="http://schemas.microsoft.com/office/powerpoint/2010/main" val="280291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915-EA2E-558D-8E3E-60D6A9E917D2}"/>
              </a:ext>
            </a:extLst>
          </p:cNvPr>
          <p:cNvSpPr>
            <a:spLocks noGrp="1"/>
          </p:cNvSpPr>
          <p:nvPr>
            <p:ph type="title"/>
          </p:nvPr>
        </p:nvSpPr>
        <p:spPr/>
        <p:txBody>
          <a:bodyPr>
            <a:normAutofit fontScale="90000"/>
          </a:bodyPr>
          <a:lstStyle/>
          <a:p>
            <a:r>
              <a:rPr lang="en-US" dirty="0"/>
              <a:t>Text-Based User Interface  Summary Report</a:t>
            </a:r>
          </a:p>
        </p:txBody>
      </p:sp>
      <p:sp>
        <p:nvSpPr>
          <p:cNvPr id="3" name="Text Placeholder 2">
            <a:extLst>
              <a:ext uri="{FF2B5EF4-FFF2-40B4-BE49-F238E27FC236}">
                <a16:creationId xmlns:a16="http://schemas.microsoft.com/office/drawing/2014/main" id="{31FB9C23-6736-AF5D-E29A-9C985CC835B2}"/>
              </a:ext>
            </a:extLst>
          </p:cNvPr>
          <p:cNvSpPr>
            <a:spLocks noGrp="1"/>
          </p:cNvSpPr>
          <p:nvPr>
            <p:ph type="body" idx="1"/>
          </p:nvPr>
        </p:nvSpPr>
        <p:spPr/>
        <p:txBody>
          <a:bodyPr>
            <a:normAutofit lnSpcReduction="10000"/>
          </a:bodyPr>
          <a:lstStyle/>
          <a:p>
            <a:r>
              <a:rPr lang="en-US" dirty="0"/>
              <a:t>Adding a Stock</a:t>
            </a:r>
          </a:p>
        </p:txBody>
      </p:sp>
      <p:sp>
        <p:nvSpPr>
          <p:cNvPr id="5" name="Text Placeholder 4">
            <a:extLst>
              <a:ext uri="{FF2B5EF4-FFF2-40B4-BE49-F238E27FC236}">
                <a16:creationId xmlns:a16="http://schemas.microsoft.com/office/drawing/2014/main" id="{45EF6025-DF7C-3C99-AD02-CFC57BA249AE}"/>
              </a:ext>
            </a:extLst>
          </p:cNvPr>
          <p:cNvSpPr>
            <a:spLocks noGrp="1"/>
          </p:cNvSpPr>
          <p:nvPr>
            <p:ph type="body" sz="quarter" idx="3"/>
          </p:nvPr>
        </p:nvSpPr>
        <p:spPr>
          <a:xfrm>
            <a:off x="6390341" y="3007440"/>
            <a:ext cx="5239512" cy="2453133"/>
          </a:xfrm>
        </p:spPr>
        <p:txBody>
          <a:bodyPr>
            <a:normAutofit lnSpcReduction="10000"/>
          </a:bodyPr>
          <a:lstStyle/>
          <a:p>
            <a:r>
              <a:rPr lang="en-US" b="0" dirty="0"/>
              <a:t>In this part of the project, I implemented the (</a:t>
            </a:r>
            <a:r>
              <a:rPr lang="en-US" b="0" dirty="0" err="1"/>
              <a:t>add_stock</a:t>
            </a:r>
            <a:r>
              <a:rPr lang="en-US" b="0" dirty="0"/>
              <a:t>() ) method. In this method we ask the user for information about the stock they want to add to their portfolio (ticker symbol, company name, and number of shares).</a:t>
            </a:r>
          </a:p>
        </p:txBody>
      </p:sp>
      <p:pic>
        <p:nvPicPr>
          <p:cNvPr id="7" name="Picture 6">
            <a:extLst>
              <a:ext uri="{FF2B5EF4-FFF2-40B4-BE49-F238E27FC236}">
                <a16:creationId xmlns:a16="http://schemas.microsoft.com/office/drawing/2014/main" id="{4FE35BB8-3D4F-DA19-6C86-030BE298F01D}"/>
              </a:ext>
            </a:extLst>
          </p:cNvPr>
          <p:cNvPicPr>
            <a:picLocks noChangeAspect="1"/>
          </p:cNvPicPr>
          <p:nvPr/>
        </p:nvPicPr>
        <p:blipFill>
          <a:blip r:embed="rId2"/>
          <a:stretch>
            <a:fillRect/>
          </a:stretch>
        </p:blipFill>
        <p:spPr>
          <a:xfrm>
            <a:off x="174804" y="3429000"/>
            <a:ext cx="5634131" cy="2209775"/>
          </a:xfrm>
          <a:prstGeom prst="rect">
            <a:avLst/>
          </a:prstGeom>
        </p:spPr>
      </p:pic>
    </p:spTree>
    <p:extLst>
      <p:ext uri="{BB962C8B-B14F-4D97-AF65-F5344CB8AC3E}">
        <p14:creationId xmlns:p14="http://schemas.microsoft.com/office/powerpoint/2010/main" val="168306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15AF-B974-F6FC-F1AF-CFEEA25A2896}"/>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00000"/>
                </a:solidFill>
                <a:effectLst/>
                <a:uLnTx/>
                <a:uFillTx/>
                <a:latin typeface="Neue Haas Grotesk Text Pro"/>
                <a:ea typeface="+mj-ea"/>
                <a:cs typeface="+mj-cs"/>
              </a:rPr>
              <a:t>Text-Based User Interface  Summary Report Cont.</a:t>
            </a:r>
            <a:endParaRPr lang="en-US" dirty="0"/>
          </a:p>
        </p:txBody>
      </p:sp>
      <p:sp>
        <p:nvSpPr>
          <p:cNvPr id="3" name="Text Placeholder 2">
            <a:extLst>
              <a:ext uri="{FF2B5EF4-FFF2-40B4-BE49-F238E27FC236}">
                <a16:creationId xmlns:a16="http://schemas.microsoft.com/office/drawing/2014/main" id="{46881772-79CA-8D38-B159-B9057E83E7DD}"/>
              </a:ext>
            </a:extLst>
          </p:cNvPr>
          <p:cNvSpPr>
            <a:spLocks noGrp="1"/>
          </p:cNvSpPr>
          <p:nvPr>
            <p:ph type="body" idx="1"/>
          </p:nvPr>
        </p:nvSpPr>
        <p:spPr>
          <a:xfrm>
            <a:off x="569423" y="2056076"/>
            <a:ext cx="5239512" cy="823912"/>
          </a:xfrm>
        </p:spPr>
        <p:txBody>
          <a:bodyPr/>
          <a:lstStyle/>
          <a:p>
            <a:r>
              <a:rPr lang="en-US" dirty="0"/>
              <a:t>Listing 3 Stocks</a:t>
            </a:r>
          </a:p>
        </p:txBody>
      </p:sp>
      <p:sp>
        <p:nvSpPr>
          <p:cNvPr id="6" name="Content Placeholder 5">
            <a:extLst>
              <a:ext uri="{FF2B5EF4-FFF2-40B4-BE49-F238E27FC236}">
                <a16:creationId xmlns:a16="http://schemas.microsoft.com/office/drawing/2014/main" id="{CEB2D5CF-3533-54D7-1FA4-0DDC5A7B676C}"/>
              </a:ext>
            </a:extLst>
          </p:cNvPr>
          <p:cNvSpPr>
            <a:spLocks noGrp="1"/>
          </p:cNvSpPr>
          <p:nvPr>
            <p:ph sz="quarter" idx="4"/>
          </p:nvPr>
        </p:nvSpPr>
        <p:spPr/>
        <p:txBody>
          <a:bodyPr/>
          <a:lstStyle/>
          <a:p>
            <a:r>
              <a:rPr lang="en-US" dirty="0"/>
              <a:t>This step of the project will test to make sure the stocks are being entered correctly, now that we can add stocks to the portfolio. Now you will see that the code for the </a:t>
            </a:r>
            <a:r>
              <a:rPr lang="en-US" dirty="0" err="1"/>
              <a:t>list_stocks</a:t>
            </a:r>
            <a:r>
              <a:rPr lang="en-US" dirty="0"/>
              <a:t>() function is implemented so that I can display the stocks entered.</a:t>
            </a:r>
          </a:p>
        </p:txBody>
      </p:sp>
      <p:pic>
        <p:nvPicPr>
          <p:cNvPr id="9" name="Picture 8">
            <a:extLst>
              <a:ext uri="{FF2B5EF4-FFF2-40B4-BE49-F238E27FC236}">
                <a16:creationId xmlns:a16="http://schemas.microsoft.com/office/drawing/2014/main" id="{2A3A7B41-5951-8DDF-29C9-7FF91830B671}"/>
              </a:ext>
            </a:extLst>
          </p:cNvPr>
          <p:cNvPicPr>
            <a:picLocks noChangeAspect="1"/>
          </p:cNvPicPr>
          <p:nvPr/>
        </p:nvPicPr>
        <p:blipFill>
          <a:blip r:embed="rId2"/>
          <a:stretch>
            <a:fillRect/>
          </a:stretch>
        </p:blipFill>
        <p:spPr>
          <a:xfrm>
            <a:off x="566928" y="2974545"/>
            <a:ext cx="4160211" cy="2859116"/>
          </a:xfrm>
          <a:prstGeom prst="rect">
            <a:avLst/>
          </a:prstGeom>
        </p:spPr>
      </p:pic>
    </p:spTree>
    <p:extLst>
      <p:ext uri="{BB962C8B-B14F-4D97-AF65-F5344CB8AC3E}">
        <p14:creationId xmlns:p14="http://schemas.microsoft.com/office/powerpoint/2010/main" val="262921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15AF-B974-F6FC-F1AF-CFEEA25A2896}"/>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00000"/>
                </a:solidFill>
                <a:effectLst/>
                <a:uLnTx/>
                <a:uFillTx/>
                <a:latin typeface="Neue Haas Grotesk Text Pro"/>
                <a:ea typeface="+mj-ea"/>
                <a:cs typeface="+mj-cs"/>
              </a:rPr>
              <a:t>Text-Based User Interface  Summary Report Cont.</a:t>
            </a:r>
            <a:endParaRPr lang="en-US" dirty="0"/>
          </a:p>
        </p:txBody>
      </p:sp>
      <p:sp>
        <p:nvSpPr>
          <p:cNvPr id="3" name="Text Placeholder 2">
            <a:extLst>
              <a:ext uri="{FF2B5EF4-FFF2-40B4-BE49-F238E27FC236}">
                <a16:creationId xmlns:a16="http://schemas.microsoft.com/office/drawing/2014/main" id="{46881772-79CA-8D38-B159-B9057E83E7DD}"/>
              </a:ext>
            </a:extLst>
          </p:cNvPr>
          <p:cNvSpPr>
            <a:spLocks noGrp="1"/>
          </p:cNvSpPr>
          <p:nvPr>
            <p:ph type="body" idx="1"/>
          </p:nvPr>
        </p:nvSpPr>
        <p:spPr>
          <a:xfrm>
            <a:off x="569423" y="2056076"/>
            <a:ext cx="5239512" cy="823912"/>
          </a:xfrm>
        </p:spPr>
        <p:txBody>
          <a:bodyPr/>
          <a:lstStyle/>
          <a:p>
            <a:r>
              <a:rPr lang="en-US" dirty="0"/>
              <a:t>Daily Data</a:t>
            </a:r>
          </a:p>
        </p:txBody>
      </p:sp>
      <p:sp>
        <p:nvSpPr>
          <p:cNvPr id="6" name="Content Placeholder 5">
            <a:extLst>
              <a:ext uri="{FF2B5EF4-FFF2-40B4-BE49-F238E27FC236}">
                <a16:creationId xmlns:a16="http://schemas.microsoft.com/office/drawing/2014/main" id="{CEB2D5CF-3533-54D7-1FA4-0DDC5A7B676C}"/>
              </a:ext>
            </a:extLst>
          </p:cNvPr>
          <p:cNvSpPr>
            <a:spLocks noGrp="1"/>
          </p:cNvSpPr>
          <p:nvPr>
            <p:ph sz="quarter" idx="4"/>
          </p:nvPr>
        </p:nvSpPr>
        <p:spPr/>
        <p:txBody>
          <a:bodyPr>
            <a:normAutofit fontScale="85000" lnSpcReduction="10000"/>
          </a:bodyPr>
          <a:lstStyle/>
          <a:p>
            <a:r>
              <a:rPr lang="en-US" dirty="0"/>
              <a:t>In this part of the project, I would allow the user to enter historical data for a stock. Once the user enters a stock, I’ll loop through the </a:t>
            </a:r>
            <a:r>
              <a:rPr lang="en-US" dirty="0" err="1"/>
              <a:t>stock_list</a:t>
            </a:r>
            <a:r>
              <a:rPr lang="en-US" dirty="0"/>
              <a:t> to find the stock. Then I’ll ask the user for the date, closing price, and volume. The user will enter this all on one line separated by commas. Now that we have the new </a:t>
            </a:r>
            <a:r>
              <a:rPr lang="en-US" dirty="0" err="1"/>
              <a:t>DailyData</a:t>
            </a:r>
            <a:r>
              <a:rPr lang="en-US" dirty="0"/>
              <a:t> record, we add it to the current stock. I continue to loop through the data until the user enters a blank line to stop the data entry.</a:t>
            </a:r>
          </a:p>
        </p:txBody>
      </p:sp>
      <p:pic>
        <p:nvPicPr>
          <p:cNvPr id="4" name="Picture 3">
            <a:extLst>
              <a:ext uri="{FF2B5EF4-FFF2-40B4-BE49-F238E27FC236}">
                <a16:creationId xmlns:a16="http://schemas.microsoft.com/office/drawing/2014/main" id="{6B9C1409-DD4C-E8E1-95CF-62007F7E7DD8}"/>
              </a:ext>
            </a:extLst>
          </p:cNvPr>
          <p:cNvPicPr>
            <a:picLocks noChangeAspect="1"/>
          </p:cNvPicPr>
          <p:nvPr/>
        </p:nvPicPr>
        <p:blipFill>
          <a:blip r:embed="rId2"/>
          <a:stretch>
            <a:fillRect/>
          </a:stretch>
        </p:blipFill>
        <p:spPr>
          <a:xfrm>
            <a:off x="566928" y="2879988"/>
            <a:ext cx="3883882" cy="3056528"/>
          </a:xfrm>
          <a:prstGeom prst="rect">
            <a:avLst/>
          </a:prstGeom>
        </p:spPr>
      </p:pic>
    </p:spTree>
    <p:extLst>
      <p:ext uri="{BB962C8B-B14F-4D97-AF65-F5344CB8AC3E}">
        <p14:creationId xmlns:p14="http://schemas.microsoft.com/office/powerpoint/2010/main" val="155436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E11B-74A9-B727-C915-FE2D8EFE4B28}"/>
              </a:ext>
            </a:extLst>
          </p:cNvPr>
          <p:cNvSpPr>
            <a:spLocks noGrp="1"/>
          </p:cNvSpPr>
          <p:nvPr>
            <p:ph type="title"/>
          </p:nvPr>
        </p:nvSpPr>
        <p:spPr/>
        <p:txBody>
          <a:bodyPr/>
          <a:lstStyle/>
          <a:p>
            <a:r>
              <a:rPr lang="en-US" dirty="0"/>
              <a:t>Inheritance Summary Report</a:t>
            </a:r>
          </a:p>
        </p:txBody>
      </p:sp>
      <p:sp>
        <p:nvSpPr>
          <p:cNvPr id="3" name="Text Placeholder 2">
            <a:extLst>
              <a:ext uri="{FF2B5EF4-FFF2-40B4-BE49-F238E27FC236}">
                <a16:creationId xmlns:a16="http://schemas.microsoft.com/office/drawing/2014/main" id="{919237A5-F321-A171-9F61-EA8E7B58E7D7}"/>
              </a:ext>
            </a:extLst>
          </p:cNvPr>
          <p:cNvSpPr>
            <a:spLocks noGrp="1"/>
          </p:cNvSpPr>
          <p:nvPr>
            <p:ph type="body" idx="1"/>
          </p:nvPr>
        </p:nvSpPr>
        <p:spPr>
          <a:xfrm>
            <a:off x="562149" y="2210001"/>
            <a:ext cx="5239512" cy="517157"/>
          </a:xfrm>
        </p:spPr>
        <p:txBody>
          <a:bodyPr/>
          <a:lstStyle/>
          <a:p>
            <a:r>
              <a:rPr lang="en-US" dirty="0"/>
              <a:t>Inherited Classes</a:t>
            </a:r>
          </a:p>
        </p:txBody>
      </p:sp>
      <p:sp>
        <p:nvSpPr>
          <p:cNvPr id="6" name="Content Placeholder 5">
            <a:extLst>
              <a:ext uri="{FF2B5EF4-FFF2-40B4-BE49-F238E27FC236}">
                <a16:creationId xmlns:a16="http://schemas.microsoft.com/office/drawing/2014/main" id="{3990DD5E-2FB2-FE23-914A-847D1E19697F}"/>
              </a:ext>
            </a:extLst>
          </p:cNvPr>
          <p:cNvSpPr>
            <a:spLocks noGrp="1"/>
          </p:cNvSpPr>
          <p:nvPr>
            <p:ph sz="quarter" idx="4"/>
          </p:nvPr>
        </p:nvSpPr>
        <p:spPr>
          <a:xfrm>
            <a:off x="6096000" y="2727158"/>
            <a:ext cx="5239512" cy="2571557"/>
          </a:xfrm>
        </p:spPr>
        <p:txBody>
          <a:bodyPr>
            <a:normAutofit fontScale="85000" lnSpcReduction="10000"/>
          </a:bodyPr>
          <a:lstStyle/>
          <a:p>
            <a:r>
              <a:rPr lang="en-US" dirty="0"/>
              <a:t>In this part of the project, I will implement inheritance in the stock program by creating two types of retirement accounts. When investing, you can choose a traditional retirement account or an automatic account. The traditional account will allow you to choose to invest in specific socks. The automatic account (also known as a </a:t>
            </a:r>
            <a:r>
              <a:rPr lang="en-US" dirty="0" err="1"/>
              <a:t>robo</a:t>
            </a:r>
            <a:r>
              <a:rPr lang="en-US" dirty="0"/>
              <a:t> account) will simply invest the account in a fund for a certain number of years.</a:t>
            </a:r>
          </a:p>
        </p:txBody>
      </p:sp>
      <p:pic>
        <p:nvPicPr>
          <p:cNvPr id="7" name="Picture 6">
            <a:extLst>
              <a:ext uri="{FF2B5EF4-FFF2-40B4-BE49-F238E27FC236}">
                <a16:creationId xmlns:a16="http://schemas.microsoft.com/office/drawing/2014/main" id="{E1B3936F-0B91-EBF8-BBBD-814AF1A1C3DB}"/>
              </a:ext>
            </a:extLst>
          </p:cNvPr>
          <p:cNvPicPr>
            <a:picLocks noChangeAspect="1"/>
          </p:cNvPicPr>
          <p:nvPr/>
        </p:nvPicPr>
        <p:blipFill>
          <a:blip r:embed="rId2"/>
          <a:stretch>
            <a:fillRect/>
          </a:stretch>
        </p:blipFill>
        <p:spPr>
          <a:xfrm>
            <a:off x="562149" y="2727158"/>
            <a:ext cx="3659118" cy="3310318"/>
          </a:xfrm>
          <a:prstGeom prst="rect">
            <a:avLst/>
          </a:prstGeom>
        </p:spPr>
      </p:pic>
    </p:spTree>
    <p:extLst>
      <p:ext uri="{BB962C8B-B14F-4D97-AF65-F5344CB8AC3E}">
        <p14:creationId xmlns:p14="http://schemas.microsoft.com/office/powerpoint/2010/main" val="3108195729"/>
      </p:ext>
    </p:extLst>
  </p:cSld>
  <p:clrMapOvr>
    <a:masterClrMapping/>
  </p:clrMapOvr>
</p:sld>
</file>

<file path=ppt/theme/theme1.xml><?xml version="1.0" encoding="utf-8"?>
<a:theme xmlns:a="http://schemas.openxmlformats.org/drawingml/2006/main" name="Punchcard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476</TotalTime>
  <Words>909</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Neue Haas Grotesk Text Pro</vt:lpstr>
      <vt:lpstr>PunchcardVTI</vt:lpstr>
      <vt:lpstr>CEIS150 Python Stock Tracking Project</vt:lpstr>
      <vt:lpstr>Introduction</vt:lpstr>
      <vt:lpstr>Software Environment Setup</vt:lpstr>
      <vt:lpstr>Class Diagrams, Class Coding, &amp; Unit Testing</vt:lpstr>
      <vt:lpstr>Class Diagrams, Class Coding, &amp; Unit Testing Cont.</vt:lpstr>
      <vt:lpstr>Text-Based User Interface  Summary Report</vt:lpstr>
      <vt:lpstr>Text-Based User Interface  Summary Report Cont.</vt:lpstr>
      <vt:lpstr>Text-Based User Interface  Summary Report Cont.</vt:lpstr>
      <vt:lpstr>Inheritance Summary Report</vt:lpstr>
      <vt:lpstr>Inheritance Summary Report Cont.</vt:lpstr>
      <vt:lpstr>Creating A Chart</vt:lpstr>
      <vt:lpstr>Loading Data</vt:lpstr>
      <vt:lpstr>Loading Data Cont.</vt:lpstr>
      <vt:lpstr>GUI (Graphical User Interfaces)</vt:lpstr>
      <vt:lpstr>GUI (Graphical User Interfaces) Cont.</vt:lpstr>
      <vt:lpstr>Career Skills Developed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creseta binns</dc:creator>
  <cp:lastModifiedBy>creseta binns</cp:lastModifiedBy>
  <cp:revision>1</cp:revision>
  <dcterms:created xsi:type="dcterms:W3CDTF">2024-06-16T12:56:33Z</dcterms:created>
  <dcterms:modified xsi:type="dcterms:W3CDTF">2024-06-16T20:52:42Z</dcterms:modified>
</cp:coreProperties>
</file>